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6"/>
  </p:notesMasterIdLst>
  <p:sldIdLst>
    <p:sldId id="256" r:id="rId2"/>
    <p:sldId id="259" r:id="rId3"/>
    <p:sldId id="329" r:id="rId4"/>
    <p:sldId id="260" r:id="rId5"/>
    <p:sldId id="328" r:id="rId6"/>
    <p:sldId id="330" r:id="rId7"/>
    <p:sldId id="306" r:id="rId8"/>
    <p:sldId id="261" r:id="rId9"/>
    <p:sldId id="262" r:id="rId10"/>
    <p:sldId id="263" r:id="rId11"/>
    <p:sldId id="265" r:id="rId12"/>
    <p:sldId id="318" r:id="rId13"/>
    <p:sldId id="340" r:id="rId14"/>
    <p:sldId id="294" r:id="rId15"/>
    <p:sldId id="295" r:id="rId16"/>
    <p:sldId id="296" r:id="rId17"/>
    <p:sldId id="297" r:id="rId18"/>
    <p:sldId id="298" r:id="rId19"/>
    <p:sldId id="281" r:id="rId20"/>
    <p:sldId id="284" r:id="rId21"/>
    <p:sldId id="341" r:id="rId22"/>
    <p:sldId id="292" r:id="rId23"/>
    <p:sldId id="287" r:id="rId24"/>
    <p:sldId id="288" r:id="rId25"/>
    <p:sldId id="326" r:id="rId26"/>
    <p:sldId id="332" r:id="rId27"/>
    <p:sldId id="331" r:id="rId28"/>
    <p:sldId id="339" r:id="rId29"/>
    <p:sldId id="300" r:id="rId30"/>
    <p:sldId id="304" r:id="rId31"/>
    <p:sldId id="317" r:id="rId32"/>
    <p:sldId id="310" r:id="rId33"/>
    <p:sldId id="311" r:id="rId34"/>
    <p:sldId id="320" r:id="rId35"/>
    <p:sldId id="334" r:id="rId36"/>
    <p:sldId id="335" r:id="rId37"/>
    <p:sldId id="333" r:id="rId38"/>
    <p:sldId id="338" r:id="rId39"/>
    <p:sldId id="336" r:id="rId40"/>
    <p:sldId id="337" r:id="rId41"/>
    <p:sldId id="312" r:id="rId42"/>
    <p:sldId id="313" r:id="rId43"/>
    <p:sldId id="283" r:id="rId44"/>
    <p:sldId id="327" r:id="rId45"/>
  </p:sldIdLst>
  <p:sldSz cx="9144000" cy="6858000" type="screen4x3"/>
  <p:notesSz cx="6950075" cy="9236075"/>
  <p:defaultText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49" autoAdjust="0"/>
  </p:normalViewPr>
  <p:slideViewPr>
    <p:cSldViewPr>
      <p:cViewPr varScale="1">
        <p:scale>
          <a:sx n="67" d="100"/>
          <a:sy n="67" d="100"/>
        </p:scale>
        <p:origin x="147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rid Ramos" userId="S::iramos@thewomensinitiative.org::424c7342-e0b2-4013-bcf5-0f802ee24200" providerId="AD" clId="Web-{8EB16973-B977-D5E6-8B12-84C051C07C46}"/>
    <pc:docChg chg="addSld delSld modSld">
      <pc:chgData name="Ingrid Ramos" userId="S::iramos@thewomensinitiative.org::424c7342-e0b2-4013-bcf5-0f802ee24200" providerId="AD" clId="Web-{8EB16973-B977-D5E6-8B12-84C051C07C46}" dt="2019-06-04T10:04:47.707" v="161"/>
      <pc:docMkLst>
        <pc:docMk/>
      </pc:docMkLst>
      <pc:sldChg chg="addSp delSp modSp">
        <pc:chgData name="Ingrid Ramos" userId="S::iramos@thewomensinitiative.org::424c7342-e0b2-4013-bcf5-0f802ee24200" providerId="AD" clId="Web-{8EB16973-B977-D5E6-8B12-84C051C07C46}" dt="2019-06-04T09:39:31.260" v="131"/>
        <pc:sldMkLst>
          <pc:docMk/>
          <pc:sldMk cId="1811729479" sldId="256"/>
        </pc:sldMkLst>
        <pc:spChg chg="mod">
          <ac:chgData name="Ingrid Ramos" userId="S::iramos@thewomensinitiative.org::424c7342-e0b2-4013-bcf5-0f802ee24200" providerId="AD" clId="Web-{8EB16973-B977-D5E6-8B12-84C051C07C46}" dt="2019-06-04T09:03:34.785" v="2"/>
          <ac:spMkLst>
            <pc:docMk/>
            <pc:sldMk cId="1811729479" sldId="256"/>
            <ac:spMk id="2" creationId="{00000000-0000-0000-0000-000000000000}"/>
          </ac:spMkLst>
        </pc:spChg>
        <pc:spChg chg="mod">
          <ac:chgData name="Ingrid Ramos" userId="S::iramos@thewomensinitiative.org::424c7342-e0b2-4013-bcf5-0f802ee24200" providerId="AD" clId="Web-{8EB16973-B977-D5E6-8B12-84C051C07C46}" dt="2019-06-04T09:03:34.785" v="2"/>
          <ac:spMkLst>
            <pc:docMk/>
            <pc:sldMk cId="1811729479" sldId="256"/>
            <ac:spMk id="3" creationId="{00000000-0000-0000-0000-000000000000}"/>
          </ac:spMkLst>
        </pc:spChg>
        <pc:picChg chg="del">
          <ac:chgData name="Ingrid Ramos" userId="S::iramos@thewomensinitiative.org::424c7342-e0b2-4013-bcf5-0f802ee24200" providerId="AD" clId="Web-{8EB16973-B977-D5E6-8B12-84C051C07C46}" dt="2019-06-04T09:03:12.003" v="0"/>
          <ac:picMkLst>
            <pc:docMk/>
            <pc:sldMk cId="1811729479" sldId="256"/>
            <ac:picMk id="4" creationId="{42386FFB-E2FE-44AD-B5C2-F19BF79299B0}"/>
          </ac:picMkLst>
        </pc:picChg>
        <pc:picChg chg="add del mod">
          <ac:chgData name="Ingrid Ramos" userId="S::iramos@thewomensinitiative.org::424c7342-e0b2-4013-bcf5-0f802ee24200" providerId="AD" clId="Web-{8EB16973-B977-D5E6-8B12-84C051C07C46}" dt="2019-06-04T09:37:47.414" v="122"/>
          <ac:picMkLst>
            <pc:docMk/>
            <pc:sldMk cId="1811729479" sldId="256"/>
            <ac:picMk id="5" creationId="{6B5CF0E8-7C19-41EF-8FC8-9F5AEAD58C5A}"/>
          </ac:picMkLst>
        </pc:picChg>
        <pc:picChg chg="add mod">
          <ac:chgData name="Ingrid Ramos" userId="S::iramos@thewomensinitiative.org::424c7342-e0b2-4013-bcf5-0f802ee24200" providerId="AD" clId="Web-{8EB16973-B977-D5E6-8B12-84C051C07C46}" dt="2019-06-04T09:39:31.260" v="131"/>
          <ac:picMkLst>
            <pc:docMk/>
            <pc:sldMk cId="1811729479" sldId="256"/>
            <ac:picMk id="8" creationId="{A8DF57E9-C8D6-4F74-89C3-753D86E28FFA}"/>
          </ac:picMkLst>
        </pc:picChg>
        <pc:cxnChg chg="del">
          <ac:chgData name="Ingrid Ramos" userId="S::iramos@thewomensinitiative.org::424c7342-e0b2-4013-bcf5-0f802ee24200" providerId="AD" clId="Web-{8EB16973-B977-D5E6-8B12-84C051C07C46}" dt="2019-06-04T09:03:34.785" v="2"/>
          <ac:cxnSpMkLst>
            <pc:docMk/>
            <pc:sldMk cId="1811729479" sldId="256"/>
            <ac:cxnSpMk id="7" creationId="{E4A809D5-3600-46D4-A466-67F2349A54FB}"/>
          </ac:cxnSpMkLst>
        </pc:cxnChg>
        <pc:cxnChg chg="add del">
          <ac:chgData name="Ingrid Ramos" userId="S::iramos@thewomensinitiative.org::424c7342-e0b2-4013-bcf5-0f802ee24200" providerId="AD" clId="Web-{8EB16973-B977-D5E6-8B12-84C051C07C46}" dt="2019-06-04T09:39:03.322" v="127"/>
          <ac:cxnSpMkLst>
            <pc:docMk/>
            <pc:sldMk cId="1811729479" sldId="256"/>
            <ac:cxnSpMk id="12" creationId="{E4A809D5-3600-46D4-A466-67F2349A54FB}"/>
          </ac:cxnSpMkLst>
        </pc:cxnChg>
        <pc:cxnChg chg="add del">
          <ac:chgData name="Ingrid Ramos" userId="S::iramos@thewomensinitiative.org::424c7342-e0b2-4013-bcf5-0f802ee24200" providerId="AD" clId="Web-{8EB16973-B977-D5E6-8B12-84C051C07C46}" dt="2019-06-04T09:39:31.260" v="131"/>
          <ac:cxnSpMkLst>
            <pc:docMk/>
            <pc:sldMk cId="1811729479" sldId="256"/>
            <ac:cxnSpMk id="17" creationId="{E4A809D5-3600-46D4-A466-67F2349A54FB}"/>
          </ac:cxnSpMkLst>
        </pc:cxnChg>
        <pc:cxnChg chg="add">
          <ac:chgData name="Ingrid Ramos" userId="S::iramos@thewomensinitiative.org::424c7342-e0b2-4013-bcf5-0f802ee24200" providerId="AD" clId="Web-{8EB16973-B977-D5E6-8B12-84C051C07C46}" dt="2019-06-04T09:39:31.260" v="131"/>
          <ac:cxnSpMkLst>
            <pc:docMk/>
            <pc:sldMk cId="1811729479" sldId="256"/>
            <ac:cxnSpMk id="22" creationId="{E4A809D5-3600-46D4-A466-67F2349A54FB}"/>
          </ac:cxnSpMkLst>
        </pc:cxnChg>
      </pc:sldChg>
      <pc:sldChg chg="del">
        <pc:chgData name="Ingrid Ramos" userId="S::iramos@thewomensinitiative.org::424c7342-e0b2-4013-bcf5-0f802ee24200" providerId="AD" clId="Web-{8EB16973-B977-D5E6-8B12-84C051C07C46}" dt="2019-06-04T10:04:47.707" v="161"/>
        <pc:sldMkLst>
          <pc:docMk/>
          <pc:sldMk cId="559046053" sldId="257"/>
        </pc:sldMkLst>
      </pc:sldChg>
      <pc:sldChg chg="addSp delSp modSp">
        <pc:chgData name="Ingrid Ramos" userId="S::iramos@thewomensinitiative.org::424c7342-e0b2-4013-bcf5-0f802ee24200" providerId="AD" clId="Web-{8EB16973-B977-D5E6-8B12-84C051C07C46}" dt="2019-06-04T09:33:04.947" v="116" actId="1076"/>
        <pc:sldMkLst>
          <pc:docMk/>
          <pc:sldMk cId="1787871491" sldId="260"/>
        </pc:sldMkLst>
        <pc:picChg chg="add mod">
          <ac:chgData name="Ingrid Ramos" userId="S::iramos@thewomensinitiative.org::424c7342-e0b2-4013-bcf5-0f802ee24200" providerId="AD" clId="Web-{8EB16973-B977-D5E6-8B12-84C051C07C46}" dt="2019-06-04T09:33:04.947" v="116" actId="1076"/>
          <ac:picMkLst>
            <pc:docMk/>
            <pc:sldMk cId="1787871491" sldId="260"/>
            <ac:picMk id="2" creationId="{FF758D37-F688-468B-8A9C-45BFD18454E2}"/>
          </ac:picMkLst>
        </pc:picChg>
        <pc:picChg chg="del">
          <ac:chgData name="Ingrid Ramos" userId="S::iramos@thewomensinitiative.org::424c7342-e0b2-4013-bcf5-0f802ee24200" providerId="AD" clId="Web-{8EB16973-B977-D5E6-8B12-84C051C07C46}" dt="2019-06-04T09:32:42.806" v="112"/>
          <ac:picMkLst>
            <pc:docMk/>
            <pc:sldMk cId="1787871491" sldId="260"/>
            <ac:picMk id="1026" creationId="{00000000-0000-0000-0000-000000000000}"/>
          </ac:picMkLst>
        </pc:picChg>
      </pc:sldChg>
      <pc:sldChg chg="addSp delSp modSp">
        <pc:chgData name="Ingrid Ramos" userId="S::iramos@thewomensinitiative.org::424c7342-e0b2-4013-bcf5-0f802ee24200" providerId="AD" clId="Web-{8EB16973-B977-D5E6-8B12-84C051C07C46}" dt="2019-06-04T09:35:53.927" v="121" actId="14100"/>
        <pc:sldMkLst>
          <pc:docMk/>
          <pc:sldMk cId="412116022" sldId="261"/>
        </pc:sldMkLst>
        <pc:spChg chg="del">
          <ac:chgData name="Ingrid Ramos" userId="S::iramos@thewomensinitiative.org::424c7342-e0b2-4013-bcf5-0f802ee24200" providerId="AD" clId="Web-{8EB16973-B977-D5E6-8B12-84C051C07C46}" dt="2019-06-04T09:35:36.239" v="120"/>
          <ac:spMkLst>
            <pc:docMk/>
            <pc:sldMk cId="412116022" sldId="261"/>
            <ac:spMk id="2" creationId="{00000000-0000-0000-0000-000000000000}"/>
          </ac:spMkLst>
        </pc:spChg>
        <pc:picChg chg="add mod">
          <ac:chgData name="Ingrid Ramos" userId="S::iramos@thewomensinitiative.org::424c7342-e0b2-4013-bcf5-0f802ee24200" providerId="AD" clId="Web-{8EB16973-B977-D5E6-8B12-84C051C07C46}" dt="2019-06-04T09:35:53.927" v="121" actId="14100"/>
          <ac:picMkLst>
            <pc:docMk/>
            <pc:sldMk cId="412116022" sldId="261"/>
            <ac:picMk id="5" creationId="{F21541A6-FC30-4A3A-AB99-44E1209120E7}"/>
          </ac:picMkLst>
        </pc:picChg>
        <pc:picChg chg="del">
          <ac:chgData name="Ingrid Ramos" userId="S::iramos@thewomensinitiative.org::424c7342-e0b2-4013-bcf5-0f802ee24200" providerId="AD" clId="Web-{8EB16973-B977-D5E6-8B12-84C051C07C46}" dt="2019-06-04T09:33:25.932" v="117"/>
          <ac:picMkLst>
            <pc:docMk/>
            <pc:sldMk cId="412116022" sldId="261"/>
            <ac:picMk id="2050" creationId="{00000000-0000-0000-0000-000000000000}"/>
          </ac:picMkLst>
        </pc:picChg>
      </pc:sldChg>
      <pc:sldChg chg="addSp delSp modSp">
        <pc:chgData name="Ingrid Ramos" userId="S::iramos@thewomensinitiative.org::424c7342-e0b2-4013-bcf5-0f802ee24200" providerId="AD" clId="Web-{8EB16973-B977-D5E6-8B12-84C051C07C46}" dt="2019-06-04T09:10:59.640" v="74"/>
        <pc:sldMkLst>
          <pc:docMk/>
          <pc:sldMk cId="3488691891" sldId="284"/>
        </pc:sldMkLst>
        <pc:picChg chg="add del mod">
          <ac:chgData name="Ingrid Ramos" userId="S::iramos@thewomensinitiative.org::424c7342-e0b2-4013-bcf5-0f802ee24200" providerId="AD" clId="Web-{8EB16973-B977-D5E6-8B12-84C051C07C46}" dt="2019-06-04T09:10:59.640" v="74"/>
          <ac:picMkLst>
            <pc:docMk/>
            <pc:sldMk cId="3488691891" sldId="284"/>
            <ac:picMk id="5" creationId="{A9951F76-2845-41B9-8DCA-F01257B80DF4}"/>
          </ac:picMkLst>
        </pc:picChg>
      </pc:sldChg>
      <pc:sldChg chg="delSp">
        <pc:chgData name="Ingrid Ramos" userId="S::iramos@thewomensinitiative.org::424c7342-e0b2-4013-bcf5-0f802ee24200" providerId="AD" clId="Web-{8EB16973-B977-D5E6-8B12-84C051C07C46}" dt="2019-06-04T09:21:07.799" v="104"/>
        <pc:sldMkLst>
          <pc:docMk/>
          <pc:sldMk cId="3024001845" sldId="288"/>
        </pc:sldMkLst>
        <pc:picChg chg="del">
          <ac:chgData name="Ingrid Ramos" userId="S::iramos@thewomensinitiative.org::424c7342-e0b2-4013-bcf5-0f802ee24200" providerId="AD" clId="Web-{8EB16973-B977-D5E6-8B12-84C051C07C46}" dt="2019-06-04T09:21:07.799" v="104"/>
          <ac:picMkLst>
            <pc:docMk/>
            <pc:sldMk cId="3024001845" sldId="288"/>
            <ac:picMk id="1026" creationId="{00000000-0000-0000-0000-000000000000}"/>
          </ac:picMkLst>
        </pc:picChg>
      </pc:sldChg>
      <pc:sldChg chg="del">
        <pc:chgData name="Ingrid Ramos" userId="S::iramos@thewomensinitiative.org::424c7342-e0b2-4013-bcf5-0f802ee24200" providerId="AD" clId="Web-{8EB16973-B977-D5E6-8B12-84C051C07C46}" dt="2019-06-04T09:17:26.918" v="97"/>
        <pc:sldMkLst>
          <pc:docMk/>
          <pc:sldMk cId="1829120703" sldId="291"/>
        </pc:sldMkLst>
      </pc:sldChg>
      <pc:sldChg chg="addSp delSp modSp mod setBg">
        <pc:chgData name="Ingrid Ramos" userId="S::iramos@thewomensinitiative.org::424c7342-e0b2-4013-bcf5-0f802ee24200" providerId="AD" clId="Web-{8EB16973-B977-D5E6-8B12-84C051C07C46}" dt="2019-06-04T09:20:41.048" v="103"/>
        <pc:sldMkLst>
          <pc:docMk/>
          <pc:sldMk cId="2879384729" sldId="292"/>
        </pc:sldMkLst>
        <pc:spChg chg="mod">
          <ac:chgData name="Ingrid Ramos" userId="S::iramos@thewomensinitiative.org::424c7342-e0b2-4013-bcf5-0f802ee24200" providerId="AD" clId="Web-{8EB16973-B977-D5E6-8B12-84C051C07C46}" dt="2019-06-04T09:20:41.048" v="103"/>
          <ac:spMkLst>
            <pc:docMk/>
            <pc:sldMk cId="2879384729" sldId="292"/>
            <ac:spMk id="4" creationId="{00000000-0000-0000-0000-000000000000}"/>
          </ac:spMkLst>
        </pc:spChg>
        <pc:spChg chg="add">
          <ac:chgData name="Ingrid Ramos" userId="S::iramos@thewomensinitiative.org::424c7342-e0b2-4013-bcf5-0f802ee24200" providerId="AD" clId="Web-{8EB16973-B977-D5E6-8B12-84C051C07C46}" dt="2019-06-04T09:20:41.048" v="103"/>
          <ac:spMkLst>
            <pc:docMk/>
            <pc:sldMk cId="2879384729" sldId="292"/>
            <ac:spMk id="9" creationId="{B558F58E-93BA-44A3-BCDA-585AFF2E4F3F}"/>
          </ac:spMkLst>
        </pc:spChg>
        <pc:picChg chg="add mod">
          <ac:chgData name="Ingrid Ramos" userId="S::iramos@thewomensinitiative.org::424c7342-e0b2-4013-bcf5-0f802ee24200" providerId="AD" clId="Web-{8EB16973-B977-D5E6-8B12-84C051C07C46}" dt="2019-06-04T09:20:41.048" v="103"/>
          <ac:picMkLst>
            <pc:docMk/>
            <pc:sldMk cId="2879384729" sldId="292"/>
            <ac:picMk id="2" creationId="{7D5CB684-9AE7-4253-B6A9-A03F550625C4}"/>
          </ac:picMkLst>
        </pc:picChg>
        <pc:picChg chg="del">
          <ac:chgData name="Ingrid Ramos" userId="S::iramos@thewomensinitiative.org::424c7342-e0b2-4013-bcf5-0f802ee24200" providerId="AD" clId="Web-{8EB16973-B977-D5E6-8B12-84C051C07C46}" dt="2019-06-04T09:18:26.435" v="98"/>
          <ac:picMkLst>
            <pc:docMk/>
            <pc:sldMk cId="2879384729" sldId="292"/>
            <ac:picMk id="2050" creationId="{00000000-0000-0000-0000-000000000000}"/>
          </ac:picMkLst>
        </pc:picChg>
        <pc:cxnChg chg="add">
          <ac:chgData name="Ingrid Ramos" userId="S::iramos@thewomensinitiative.org::424c7342-e0b2-4013-bcf5-0f802ee24200" providerId="AD" clId="Web-{8EB16973-B977-D5E6-8B12-84C051C07C46}" dt="2019-06-04T09:20:41.048" v="103"/>
          <ac:cxnSpMkLst>
            <pc:docMk/>
            <pc:sldMk cId="2879384729" sldId="292"/>
            <ac:cxnSpMk id="11" creationId="{BCD0BBC1-A7D4-445D-98AC-95A6A45D8EBB}"/>
          </ac:cxnSpMkLst>
        </pc:cxnChg>
      </pc:sldChg>
      <pc:sldChg chg="addSp delSp modSp del delAnim">
        <pc:chgData name="Ingrid Ramos" userId="S::iramos@thewomensinitiative.org::424c7342-e0b2-4013-bcf5-0f802ee24200" providerId="AD" clId="Web-{8EB16973-B977-D5E6-8B12-84C051C07C46}" dt="2019-06-04T09:08:57.715" v="72"/>
        <pc:sldMkLst>
          <pc:docMk/>
          <pc:sldMk cId="3728783044" sldId="293"/>
        </pc:sldMkLst>
        <pc:spChg chg="del">
          <ac:chgData name="Ingrid Ramos" userId="S::iramos@thewomensinitiative.org::424c7342-e0b2-4013-bcf5-0f802ee24200" providerId="AD" clId="Web-{8EB16973-B977-D5E6-8B12-84C051C07C46}" dt="2019-06-04T09:07:17.166" v="20"/>
          <ac:spMkLst>
            <pc:docMk/>
            <pc:sldMk cId="3728783044" sldId="293"/>
            <ac:spMk id="5" creationId="{00000000-0000-0000-0000-000000000000}"/>
          </ac:spMkLst>
        </pc:spChg>
        <pc:spChg chg="del">
          <ac:chgData name="Ingrid Ramos" userId="S::iramos@thewomensinitiative.org::424c7342-e0b2-4013-bcf5-0f802ee24200" providerId="AD" clId="Web-{8EB16973-B977-D5E6-8B12-84C051C07C46}" dt="2019-06-04T09:07:34.323" v="25"/>
          <ac:spMkLst>
            <pc:docMk/>
            <pc:sldMk cId="3728783044" sldId="293"/>
            <ac:spMk id="6" creationId="{00000000-0000-0000-0000-000000000000}"/>
          </ac:spMkLst>
        </pc:spChg>
        <pc:spChg chg="del mod">
          <ac:chgData name="Ingrid Ramos" userId="S::iramos@thewomensinitiative.org::424c7342-e0b2-4013-bcf5-0f802ee24200" providerId="AD" clId="Web-{8EB16973-B977-D5E6-8B12-84C051C07C46}" dt="2019-06-04T09:07:30.713" v="24"/>
          <ac:spMkLst>
            <pc:docMk/>
            <pc:sldMk cId="3728783044" sldId="293"/>
            <ac:spMk id="7" creationId="{00000000-0000-0000-0000-000000000000}"/>
          </ac:spMkLst>
        </pc:spChg>
        <pc:picChg chg="add mod">
          <ac:chgData name="Ingrid Ramos" userId="S::iramos@thewomensinitiative.org::424c7342-e0b2-4013-bcf5-0f802ee24200" providerId="AD" clId="Web-{8EB16973-B977-D5E6-8B12-84C051C07C46}" dt="2019-06-04T09:07:11.635" v="19" actId="1076"/>
          <ac:picMkLst>
            <pc:docMk/>
            <pc:sldMk cId="3728783044" sldId="293"/>
            <ac:picMk id="2" creationId="{9F4171BD-6FCB-42F9-B865-D32F9299A76E}"/>
          </ac:picMkLst>
        </pc:picChg>
        <pc:picChg chg="del">
          <ac:chgData name="Ingrid Ramos" userId="S::iramos@thewomensinitiative.org::424c7342-e0b2-4013-bcf5-0f802ee24200" providerId="AD" clId="Web-{8EB16973-B977-D5E6-8B12-84C051C07C46}" dt="2019-06-04T09:05:41.601" v="17"/>
          <ac:picMkLst>
            <pc:docMk/>
            <pc:sldMk cId="3728783044" sldId="293"/>
            <ac:picMk id="3074" creationId="{00000000-0000-0000-0000-000000000000}"/>
          </ac:picMkLst>
        </pc:picChg>
      </pc:sldChg>
      <pc:sldChg chg="addSp delSp modSp">
        <pc:chgData name="Ingrid Ramos" userId="S::iramos@thewomensinitiative.org::424c7342-e0b2-4013-bcf5-0f802ee24200" providerId="AD" clId="Web-{8EB16973-B977-D5E6-8B12-84C051C07C46}" dt="2019-06-04T09:04:58.849" v="16" actId="20577"/>
        <pc:sldMkLst>
          <pc:docMk/>
          <pc:sldMk cId="1625287019" sldId="306"/>
        </pc:sldMkLst>
        <pc:spChg chg="add mod">
          <ac:chgData name="Ingrid Ramos" userId="S::iramos@thewomensinitiative.org::424c7342-e0b2-4013-bcf5-0f802ee24200" providerId="AD" clId="Web-{8EB16973-B977-D5E6-8B12-84C051C07C46}" dt="2019-06-04T09:04:58.849" v="16" actId="20577"/>
          <ac:spMkLst>
            <pc:docMk/>
            <pc:sldMk cId="1625287019" sldId="306"/>
            <ac:spMk id="3" creationId="{E0FAE01D-CD48-4B1A-9037-9FD1260A9EDE}"/>
          </ac:spMkLst>
        </pc:spChg>
        <pc:picChg chg="del">
          <ac:chgData name="Ingrid Ramos" userId="S::iramos@thewomensinitiative.org::424c7342-e0b2-4013-bcf5-0f802ee24200" providerId="AD" clId="Web-{8EB16973-B977-D5E6-8B12-84C051C07C46}" dt="2019-06-04T09:04:12.004" v="3"/>
          <ac:picMkLst>
            <pc:docMk/>
            <pc:sldMk cId="1625287019" sldId="306"/>
            <ac:picMk id="4098" creationId="{00000000-0000-0000-0000-000000000000}"/>
          </ac:picMkLst>
        </pc:picChg>
      </pc:sldChg>
      <pc:sldChg chg="addSp delSp modSp">
        <pc:chgData name="Ingrid Ramos" userId="S::iramos@thewomensinitiative.org::424c7342-e0b2-4013-bcf5-0f802ee24200" providerId="AD" clId="Web-{8EB16973-B977-D5E6-8B12-84C051C07C46}" dt="2019-06-04T09:24:28.668" v="108" actId="1076"/>
        <pc:sldMkLst>
          <pc:docMk/>
          <pc:sldMk cId="1085143119" sldId="312"/>
        </pc:sldMkLst>
        <pc:picChg chg="add mod">
          <ac:chgData name="Ingrid Ramos" userId="S::iramos@thewomensinitiative.org::424c7342-e0b2-4013-bcf5-0f802ee24200" providerId="AD" clId="Web-{8EB16973-B977-D5E6-8B12-84C051C07C46}" dt="2019-06-04T09:24:28.668" v="108" actId="1076"/>
          <ac:picMkLst>
            <pc:docMk/>
            <pc:sldMk cId="1085143119" sldId="312"/>
            <ac:picMk id="4" creationId="{D0531B20-D771-49C1-9524-D2084CD6FCFC}"/>
          </ac:picMkLst>
        </pc:picChg>
        <pc:picChg chg="del">
          <ac:chgData name="Ingrid Ramos" userId="S::iramos@thewomensinitiative.org::424c7342-e0b2-4013-bcf5-0f802ee24200" providerId="AD" clId="Web-{8EB16973-B977-D5E6-8B12-84C051C07C46}" dt="2019-06-04T09:23:58.870" v="105"/>
          <ac:picMkLst>
            <pc:docMk/>
            <pc:sldMk cId="1085143119" sldId="312"/>
            <ac:picMk id="1030" creationId="{00000000-0000-0000-0000-000000000000}"/>
          </ac:picMkLst>
        </pc:picChg>
      </pc:sldChg>
      <pc:sldChg chg="addSp delSp modSp mod setBg">
        <pc:chgData name="Ingrid Ramos" userId="S::iramos@thewomensinitiative.org::424c7342-e0b2-4013-bcf5-0f802ee24200" providerId="AD" clId="Web-{8EB16973-B977-D5E6-8B12-84C051C07C46}" dt="2019-06-04T09:25:09.981" v="111"/>
        <pc:sldMkLst>
          <pc:docMk/>
          <pc:sldMk cId="179692203" sldId="313"/>
        </pc:sldMkLst>
        <pc:spChg chg="ord">
          <ac:chgData name="Ingrid Ramos" userId="S::iramos@thewomensinitiative.org::424c7342-e0b2-4013-bcf5-0f802ee24200" providerId="AD" clId="Web-{8EB16973-B977-D5E6-8B12-84C051C07C46}" dt="2019-06-04T09:25:09.981" v="111"/>
          <ac:spMkLst>
            <pc:docMk/>
            <pc:sldMk cId="179692203" sldId="313"/>
            <ac:spMk id="4" creationId="{00000000-0000-0000-0000-000000000000}"/>
          </ac:spMkLst>
        </pc:spChg>
        <pc:spChg chg="del">
          <ac:chgData name="Ingrid Ramos" userId="S::iramos@thewomensinitiative.org::424c7342-e0b2-4013-bcf5-0f802ee24200" providerId="AD" clId="Web-{8EB16973-B977-D5E6-8B12-84C051C07C46}" dt="2019-06-04T09:25:09.981" v="111"/>
          <ac:spMkLst>
            <pc:docMk/>
            <pc:sldMk cId="179692203" sldId="313"/>
            <ac:spMk id="9" creationId="{A2509F26-B5DC-4BA7-B476-4CB044237A2E}"/>
          </ac:spMkLst>
        </pc:spChg>
        <pc:spChg chg="del">
          <ac:chgData name="Ingrid Ramos" userId="S::iramos@thewomensinitiative.org::424c7342-e0b2-4013-bcf5-0f802ee24200" providerId="AD" clId="Web-{8EB16973-B977-D5E6-8B12-84C051C07C46}" dt="2019-06-04T09:25:09.981" v="111"/>
          <ac:spMkLst>
            <pc:docMk/>
            <pc:sldMk cId="179692203" sldId="313"/>
            <ac:spMk id="11" creationId="{DB103EB1-B135-4526-B883-33228FC27FF1}"/>
          </ac:spMkLst>
        </pc:spChg>
        <pc:spChg chg="add">
          <ac:chgData name="Ingrid Ramos" userId="S::iramos@thewomensinitiative.org::424c7342-e0b2-4013-bcf5-0f802ee24200" providerId="AD" clId="Web-{8EB16973-B977-D5E6-8B12-84C051C07C46}" dt="2019-06-04T09:25:09.981" v="111"/>
          <ac:spMkLst>
            <pc:docMk/>
            <pc:sldMk cId="179692203" sldId="313"/>
            <ac:spMk id="16" creationId="{82A5F716-98EF-42EF-A471-87C6DFDCC799}"/>
          </ac:spMkLst>
        </pc:spChg>
        <pc:spChg chg="add">
          <ac:chgData name="Ingrid Ramos" userId="S::iramos@thewomensinitiative.org::424c7342-e0b2-4013-bcf5-0f802ee24200" providerId="AD" clId="Web-{8EB16973-B977-D5E6-8B12-84C051C07C46}" dt="2019-06-04T09:25:09.981" v="111"/>
          <ac:spMkLst>
            <pc:docMk/>
            <pc:sldMk cId="179692203" sldId="313"/>
            <ac:spMk id="18" creationId="{B87687D8-4EF1-4EF2-BF7E-74BB4A3D1806}"/>
          </ac:spMkLst>
        </pc:spChg>
        <pc:picChg chg="del">
          <ac:chgData name="Ingrid Ramos" userId="S::iramos@thewomensinitiative.org::424c7342-e0b2-4013-bcf5-0f802ee24200" providerId="AD" clId="Web-{8EB16973-B977-D5E6-8B12-84C051C07C46}" dt="2019-06-04T09:24:55.215" v="109"/>
          <ac:picMkLst>
            <pc:docMk/>
            <pc:sldMk cId="179692203" sldId="313"/>
            <ac:picMk id="2" creationId="{B4FCB3C8-3388-4F89-B31E-375068C05743}"/>
          </ac:picMkLst>
        </pc:picChg>
        <pc:picChg chg="add mod">
          <ac:chgData name="Ingrid Ramos" userId="S::iramos@thewomensinitiative.org::424c7342-e0b2-4013-bcf5-0f802ee24200" providerId="AD" clId="Web-{8EB16973-B977-D5E6-8B12-84C051C07C46}" dt="2019-06-04T09:25:09.981" v="111"/>
          <ac:picMkLst>
            <pc:docMk/>
            <pc:sldMk cId="179692203" sldId="313"/>
            <ac:picMk id="3" creationId="{0398DB20-353B-4966-A6A2-6528642B1BA6}"/>
          </ac:picMkLst>
        </pc:picChg>
      </pc:sldChg>
      <pc:sldChg chg="addSp delSp modSp mod setBg">
        <pc:chgData name="Ingrid Ramos" userId="S::iramos@thewomensinitiative.org::424c7342-e0b2-4013-bcf5-0f802ee24200" providerId="AD" clId="Web-{8EB16973-B977-D5E6-8B12-84C051C07C46}" dt="2019-06-04T10:03:35.096" v="160" actId="14100"/>
        <pc:sldMkLst>
          <pc:docMk/>
          <pc:sldMk cId="2870141638" sldId="317"/>
        </pc:sldMkLst>
        <pc:spChg chg="mod">
          <ac:chgData name="Ingrid Ramos" userId="S::iramos@thewomensinitiative.org::424c7342-e0b2-4013-bcf5-0f802ee24200" providerId="AD" clId="Web-{8EB16973-B977-D5E6-8B12-84C051C07C46}" dt="2019-06-04T10:03:35.096" v="160" actId="14100"/>
          <ac:spMkLst>
            <pc:docMk/>
            <pc:sldMk cId="2870141638" sldId="317"/>
            <ac:spMk id="2" creationId="{23C42C7F-7F26-4F2E-BFDE-F6DF0246198B}"/>
          </ac:spMkLst>
        </pc:spChg>
        <pc:spChg chg="add del">
          <ac:chgData name="Ingrid Ramos" userId="S::iramos@thewomensinitiative.org::424c7342-e0b2-4013-bcf5-0f802ee24200" providerId="AD" clId="Web-{8EB16973-B977-D5E6-8B12-84C051C07C46}" dt="2019-06-04T10:01:59.140" v="146"/>
          <ac:spMkLst>
            <pc:docMk/>
            <pc:sldMk cId="2870141638" sldId="317"/>
            <ac:spMk id="7" creationId="{5434194B-EB56-4062-98C6-CB72F287E3F7}"/>
          </ac:spMkLst>
        </pc:spChg>
        <pc:spChg chg="add del">
          <ac:chgData name="Ingrid Ramos" userId="S::iramos@thewomensinitiative.org::424c7342-e0b2-4013-bcf5-0f802ee24200" providerId="AD" clId="Web-{8EB16973-B977-D5E6-8B12-84C051C07C46}" dt="2019-06-04T10:01:59.140" v="146"/>
          <ac:spMkLst>
            <pc:docMk/>
            <pc:sldMk cId="2870141638" sldId="317"/>
            <ac:spMk id="9" creationId="{B817D9AD-5E85-4E85-AC3E-43E24FA91AA1}"/>
          </ac:spMkLst>
        </pc:spChg>
        <pc:spChg chg="add del">
          <ac:chgData name="Ingrid Ramos" userId="S::iramos@thewomensinitiative.org::424c7342-e0b2-4013-bcf5-0f802ee24200" providerId="AD" clId="Web-{8EB16973-B977-D5E6-8B12-84C051C07C46}" dt="2019-06-04T10:01:35.983" v="144"/>
          <ac:spMkLst>
            <pc:docMk/>
            <pc:sldMk cId="2870141638" sldId="317"/>
            <ac:spMk id="10" creationId="{9D545981-1F24-46A6-8AFC-3740CC577429}"/>
          </ac:spMkLst>
        </pc:spChg>
        <pc:spChg chg="add del">
          <ac:chgData name="Ingrid Ramos" userId="S::iramos@thewomensinitiative.org::424c7342-e0b2-4013-bcf5-0f802ee24200" providerId="AD" clId="Web-{8EB16973-B977-D5E6-8B12-84C051C07C46}" dt="2019-06-04T10:01:59.140" v="146"/>
          <ac:spMkLst>
            <pc:docMk/>
            <pc:sldMk cId="2870141638" sldId="317"/>
            <ac:spMk id="11" creationId="{F0810290-E788-4DE3-B716-DBE58CC6A8EF}"/>
          </ac:spMkLst>
        </pc:spChg>
        <pc:spChg chg="add del">
          <ac:chgData name="Ingrid Ramos" userId="S::iramos@thewomensinitiative.org::424c7342-e0b2-4013-bcf5-0f802ee24200" providerId="AD" clId="Web-{8EB16973-B977-D5E6-8B12-84C051C07C46}" dt="2019-06-04T10:01:35.983" v="144"/>
          <ac:spMkLst>
            <pc:docMk/>
            <pc:sldMk cId="2870141638" sldId="317"/>
            <ac:spMk id="12" creationId="{252F09FA-59B0-41E4-9F79-D0EB15CBAD50}"/>
          </ac:spMkLst>
        </pc:spChg>
        <pc:spChg chg="add del">
          <ac:chgData name="Ingrid Ramos" userId="S::iramos@thewomensinitiative.org::424c7342-e0b2-4013-bcf5-0f802ee24200" providerId="AD" clId="Web-{8EB16973-B977-D5E6-8B12-84C051C07C46}" dt="2019-06-04T10:02:56.579" v="154"/>
          <ac:spMkLst>
            <pc:docMk/>
            <pc:sldMk cId="2870141638" sldId="317"/>
            <ac:spMk id="13" creationId="{823AC064-BC96-4F32-8AE1-B2FD38754823}"/>
          </ac:spMkLst>
        </pc:spChg>
        <pc:spChg chg="add del">
          <ac:chgData name="Ingrid Ramos" userId="S::iramos@thewomensinitiative.org::424c7342-e0b2-4013-bcf5-0f802ee24200" providerId="AD" clId="Web-{8EB16973-B977-D5E6-8B12-84C051C07C46}" dt="2019-06-04T10:01:35.983" v="144"/>
          <ac:spMkLst>
            <pc:docMk/>
            <pc:sldMk cId="2870141638" sldId="317"/>
            <ac:spMk id="14" creationId="{4FB98A08-FC4C-4C6C-8CAE-410223C6DD1D}"/>
          </ac:spMkLst>
        </pc:spChg>
        <pc:spChg chg="add del">
          <ac:chgData name="Ingrid Ramos" userId="S::iramos@thewomensinitiative.org::424c7342-e0b2-4013-bcf5-0f802ee24200" providerId="AD" clId="Web-{8EB16973-B977-D5E6-8B12-84C051C07C46}" dt="2019-06-04T10:01:35.983" v="144"/>
          <ac:spMkLst>
            <pc:docMk/>
            <pc:sldMk cId="2870141638" sldId="317"/>
            <ac:spMk id="16" creationId="{66D4C1A7-0A94-46CF-9056-E836CBFB7064}"/>
          </ac:spMkLst>
        </pc:spChg>
        <pc:spChg chg="add del">
          <ac:chgData name="Ingrid Ramos" userId="S::iramos@thewomensinitiative.org::424c7342-e0b2-4013-bcf5-0f802ee24200" providerId="AD" clId="Web-{8EB16973-B977-D5E6-8B12-84C051C07C46}" dt="2019-06-04T10:01:35.983" v="144"/>
          <ac:spMkLst>
            <pc:docMk/>
            <pc:sldMk cId="2870141638" sldId="317"/>
            <ac:spMk id="18" creationId="{12022B2F-C34E-42AC-A514-49AF306FA932}"/>
          </ac:spMkLst>
        </pc:spChg>
        <pc:spChg chg="add">
          <ac:chgData name="Ingrid Ramos" userId="S::iramos@thewomensinitiative.org::424c7342-e0b2-4013-bcf5-0f802ee24200" providerId="AD" clId="Web-{8EB16973-B977-D5E6-8B12-84C051C07C46}" dt="2019-06-04T10:02:56.579" v="154"/>
          <ac:spMkLst>
            <pc:docMk/>
            <pc:sldMk cId="2870141638" sldId="317"/>
            <ac:spMk id="19" creationId="{9D545981-1F24-46A6-8AFC-3740CC577429}"/>
          </ac:spMkLst>
        </pc:spChg>
        <pc:spChg chg="add">
          <ac:chgData name="Ingrid Ramos" userId="S::iramos@thewomensinitiative.org::424c7342-e0b2-4013-bcf5-0f802ee24200" providerId="AD" clId="Web-{8EB16973-B977-D5E6-8B12-84C051C07C46}" dt="2019-06-04T10:02:56.579" v="154"/>
          <ac:spMkLst>
            <pc:docMk/>
            <pc:sldMk cId="2870141638" sldId="317"/>
            <ac:spMk id="21" creationId="{252F09FA-59B0-41E4-9F79-D0EB15CBAD50}"/>
          </ac:spMkLst>
        </pc:spChg>
        <pc:spChg chg="add del">
          <ac:chgData name="Ingrid Ramos" userId="S::iramos@thewomensinitiative.org::424c7342-e0b2-4013-bcf5-0f802ee24200" providerId="AD" clId="Web-{8EB16973-B977-D5E6-8B12-84C051C07C46}" dt="2019-06-04T10:02:56.563" v="153"/>
          <ac:spMkLst>
            <pc:docMk/>
            <pc:sldMk cId="2870141638" sldId="317"/>
            <ac:spMk id="22" creationId="{41F18803-BE79-4916-AE6B-5DE238B367F0}"/>
          </ac:spMkLst>
        </pc:spChg>
        <pc:spChg chg="add del">
          <ac:chgData name="Ingrid Ramos" userId="S::iramos@thewomensinitiative.org::424c7342-e0b2-4013-bcf5-0f802ee24200" providerId="AD" clId="Web-{8EB16973-B977-D5E6-8B12-84C051C07C46}" dt="2019-06-04T10:02:56.563" v="153"/>
          <ac:spMkLst>
            <pc:docMk/>
            <pc:sldMk cId="2870141638" sldId="317"/>
            <ac:spMk id="24" creationId="{C15229F3-7A2E-4558-98FE-7A5F69409DCE}"/>
          </ac:spMkLst>
        </pc:spChg>
        <pc:spChg chg="add">
          <ac:chgData name="Ingrid Ramos" userId="S::iramos@thewomensinitiative.org::424c7342-e0b2-4013-bcf5-0f802ee24200" providerId="AD" clId="Web-{8EB16973-B977-D5E6-8B12-84C051C07C46}" dt="2019-06-04T10:02:56.579" v="154"/>
          <ac:spMkLst>
            <pc:docMk/>
            <pc:sldMk cId="2870141638" sldId="317"/>
            <ac:spMk id="26" creationId="{4FB98A08-FC4C-4C6C-8CAE-410223C6DD1D}"/>
          </ac:spMkLst>
        </pc:spChg>
        <pc:spChg chg="add">
          <ac:chgData name="Ingrid Ramos" userId="S::iramos@thewomensinitiative.org::424c7342-e0b2-4013-bcf5-0f802ee24200" providerId="AD" clId="Web-{8EB16973-B977-D5E6-8B12-84C051C07C46}" dt="2019-06-04T10:02:56.579" v="154"/>
          <ac:spMkLst>
            <pc:docMk/>
            <pc:sldMk cId="2870141638" sldId="317"/>
            <ac:spMk id="28" creationId="{66D4C1A7-0A94-46CF-9056-E836CBFB7064}"/>
          </ac:spMkLst>
        </pc:spChg>
        <pc:spChg chg="add">
          <ac:chgData name="Ingrid Ramos" userId="S::iramos@thewomensinitiative.org::424c7342-e0b2-4013-bcf5-0f802ee24200" providerId="AD" clId="Web-{8EB16973-B977-D5E6-8B12-84C051C07C46}" dt="2019-06-04T10:02:56.579" v="154"/>
          <ac:spMkLst>
            <pc:docMk/>
            <pc:sldMk cId="2870141638" sldId="317"/>
            <ac:spMk id="30" creationId="{12022B2F-C34E-42AC-A514-49AF306FA932}"/>
          </ac:spMkLst>
        </pc:spChg>
        <pc:picChg chg="add mod ord">
          <ac:chgData name="Ingrid Ramos" userId="S::iramos@thewomensinitiative.org::424c7342-e0b2-4013-bcf5-0f802ee24200" providerId="AD" clId="Web-{8EB16973-B977-D5E6-8B12-84C051C07C46}" dt="2019-06-04T10:02:56.579" v="154"/>
          <ac:picMkLst>
            <pc:docMk/>
            <pc:sldMk cId="2870141638" sldId="317"/>
            <ac:picMk id="3" creationId="{DFB88B1D-0E95-49F8-A43B-8DABF2573DFB}"/>
          </ac:picMkLst>
        </pc:picChg>
        <pc:picChg chg="add mod">
          <ac:chgData name="Ingrid Ramos" userId="S::iramos@thewomensinitiative.org::424c7342-e0b2-4013-bcf5-0f802ee24200" providerId="AD" clId="Web-{8EB16973-B977-D5E6-8B12-84C051C07C46}" dt="2019-06-04T10:02:56.579" v="154"/>
          <ac:picMkLst>
            <pc:docMk/>
            <pc:sldMk cId="2870141638" sldId="317"/>
            <ac:picMk id="5" creationId="{795B8CE0-3E2B-4256-8CC9-123DF09FB786}"/>
          </ac:picMkLst>
        </pc:picChg>
        <pc:picChg chg="add del">
          <ac:chgData name="Ingrid Ramos" userId="S::iramos@thewomensinitiative.org::424c7342-e0b2-4013-bcf5-0f802ee24200" providerId="AD" clId="Web-{8EB16973-B977-D5E6-8B12-84C051C07C46}" dt="2019-06-04T10:01:59.140" v="146"/>
          <ac:picMkLst>
            <pc:docMk/>
            <pc:sldMk cId="2870141638" sldId="317"/>
            <ac:picMk id="8" creationId="{B3746DB1-35A8-422F-9955-4F8E75DBB077}"/>
          </ac:picMkLst>
        </pc:picChg>
        <pc:picChg chg="del">
          <ac:chgData name="Ingrid Ramos" userId="S::iramos@thewomensinitiative.org::424c7342-e0b2-4013-bcf5-0f802ee24200" providerId="AD" clId="Web-{8EB16973-B977-D5E6-8B12-84C051C07C46}" dt="2019-06-04T09:56:14.115" v="132"/>
          <ac:picMkLst>
            <pc:docMk/>
            <pc:sldMk cId="2870141638" sldId="317"/>
            <ac:picMk id="7172" creationId="{00000000-0000-0000-0000-000000000000}"/>
          </ac:picMkLst>
        </pc:picChg>
        <pc:cxnChg chg="add del">
          <ac:chgData name="Ingrid Ramos" userId="S::iramos@thewomensinitiative.org::424c7342-e0b2-4013-bcf5-0f802ee24200" providerId="AD" clId="Web-{8EB16973-B977-D5E6-8B12-84C051C07C46}" dt="2019-06-04T10:02:56.579" v="154"/>
          <ac:cxnSpMkLst>
            <pc:docMk/>
            <pc:sldMk cId="2870141638" sldId="317"/>
            <ac:cxnSpMk id="15" creationId="{7E7C77BC-7138-40B1-A15B-20F57A494629}"/>
          </ac:cxnSpMkLst>
        </pc:cxnChg>
        <pc:cxnChg chg="add del">
          <ac:chgData name="Ingrid Ramos" userId="S::iramos@thewomensinitiative.org::424c7342-e0b2-4013-bcf5-0f802ee24200" providerId="AD" clId="Web-{8EB16973-B977-D5E6-8B12-84C051C07C46}" dt="2019-06-04T10:02:56.579" v="154"/>
          <ac:cxnSpMkLst>
            <pc:docMk/>
            <pc:sldMk cId="2870141638" sldId="317"/>
            <ac:cxnSpMk id="17" creationId="{DB146403-F3D6-484B-B2ED-97F9565D0370}"/>
          </ac:cxnSpMkLst>
        </pc:cxnChg>
        <pc:cxnChg chg="add del">
          <ac:chgData name="Ingrid Ramos" userId="S::iramos@thewomensinitiative.org::424c7342-e0b2-4013-bcf5-0f802ee24200" providerId="AD" clId="Web-{8EB16973-B977-D5E6-8B12-84C051C07C46}" dt="2019-06-04T10:01:35.983" v="144"/>
          <ac:cxnSpMkLst>
            <pc:docMk/>
            <pc:sldMk cId="2870141638" sldId="317"/>
            <ac:cxnSpMk id="20" creationId="{84A66149-2431-4D78-A158-60F086A12471}"/>
          </ac:cxnSpMkLst>
        </pc:cxnChg>
        <pc:cxnChg chg="add">
          <ac:chgData name="Ingrid Ramos" userId="S::iramos@thewomensinitiative.org::424c7342-e0b2-4013-bcf5-0f802ee24200" providerId="AD" clId="Web-{8EB16973-B977-D5E6-8B12-84C051C07C46}" dt="2019-06-04T10:02:56.579" v="154"/>
          <ac:cxnSpMkLst>
            <pc:docMk/>
            <pc:sldMk cId="2870141638" sldId="317"/>
            <ac:cxnSpMk id="32" creationId="{84A66149-2431-4D78-A158-60F086A12471}"/>
          </ac:cxnSpMkLst>
        </pc:cxnChg>
      </pc:sldChg>
      <pc:sldChg chg="addSp delSp modSp new mod setBg setClrOvrMap">
        <pc:chgData name="Ingrid Ramos" userId="S::iramos@thewomensinitiative.org::424c7342-e0b2-4013-bcf5-0f802ee24200" providerId="AD" clId="Web-{8EB16973-B977-D5E6-8B12-84C051C07C46}" dt="2019-06-04T09:08:53.622" v="71"/>
        <pc:sldMkLst>
          <pc:docMk/>
          <pc:sldMk cId="836135233" sldId="340"/>
        </pc:sldMkLst>
        <pc:spChg chg="mod">
          <ac:chgData name="Ingrid Ramos" userId="S::iramos@thewomensinitiative.org::424c7342-e0b2-4013-bcf5-0f802ee24200" providerId="AD" clId="Web-{8EB16973-B977-D5E6-8B12-84C051C07C46}" dt="2019-06-04T09:08:53.622" v="71"/>
          <ac:spMkLst>
            <pc:docMk/>
            <pc:sldMk cId="836135233" sldId="340"/>
            <ac:spMk id="2" creationId="{C1939D12-7E79-4868-A9B4-F614E7CABD45}"/>
          </ac:spMkLst>
        </pc:spChg>
        <pc:spChg chg="del mod">
          <ac:chgData name="Ingrid Ramos" userId="S::iramos@thewomensinitiative.org::424c7342-e0b2-4013-bcf5-0f802ee24200" providerId="AD" clId="Web-{8EB16973-B977-D5E6-8B12-84C051C07C46}" dt="2019-06-04T09:08:32.543" v="70"/>
          <ac:spMkLst>
            <pc:docMk/>
            <pc:sldMk cId="836135233" sldId="340"/>
            <ac:spMk id="3" creationId="{5E42FC40-D644-40A6-A9C8-FEAF11F3D243}"/>
          </ac:spMkLst>
        </pc:spChg>
        <pc:spChg chg="add">
          <ac:chgData name="Ingrid Ramos" userId="S::iramos@thewomensinitiative.org::424c7342-e0b2-4013-bcf5-0f802ee24200" providerId="AD" clId="Web-{8EB16973-B977-D5E6-8B12-84C051C07C46}" dt="2019-06-04T09:08:53.622" v="71"/>
          <ac:spMkLst>
            <pc:docMk/>
            <pc:sldMk cId="836135233" sldId="340"/>
            <ac:spMk id="9" creationId="{1DB7C82F-AB7E-4F0C-B829-FA1B9C415180}"/>
          </ac:spMkLst>
        </pc:spChg>
        <pc:picChg chg="add mod ord">
          <ac:chgData name="Ingrid Ramos" userId="S::iramos@thewomensinitiative.org::424c7342-e0b2-4013-bcf5-0f802ee24200" providerId="AD" clId="Web-{8EB16973-B977-D5E6-8B12-84C051C07C46}" dt="2019-06-04T09:08:53.622" v="71"/>
          <ac:picMkLst>
            <pc:docMk/>
            <pc:sldMk cId="836135233" sldId="340"/>
            <ac:picMk id="4" creationId="{EF817620-AD17-4C6C-95A4-123D49D6B302}"/>
          </ac:picMkLst>
        </pc:picChg>
      </pc:sldChg>
      <pc:sldChg chg="addSp delSp modSp new mod setBg">
        <pc:chgData name="Ingrid Ramos" userId="S::iramos@thewomensinitiative.org::424c7342-e0b2-4013-bcf5-0f802ee24200" providerId="AD" clId="Web-{8EB16973-B977-D5E6-8B12-84C051C07C46}" dt="2019-06-04T09:17:20.730" v="96" actId="1076"/>
        <pc:sldMkLst>
          <pc:docMk/>
          <pc:sldMk cId="260543315" sldId="341"/>
        </pc:sldMkLst>
        <pc:spChg chg="mod ord">
          <ac:chgData name="Ingrid Ramos" userId="S::iramos@thewomensinitiative.org::424c7342-e0b2-4013-bcf5-0f802ee24200" providerId="AD" clId="Web-{8EB16973-B977-D5E6-8B12-84C051C07C46}" dt="2019-06-04T09:15:42.931" v="89"/>
          <ac:spMkLst>
            <pc:docMk/>
            <pc:sldMk cId="260543315" sldId="341"/>
            <ac:spMk id="2" creationId="{BBDC921C-EBA5-41A4-AFF1-82F9E11490C6}"/>
          </ac:spMkLst>
        </pc:spChg>
        <pc:spChg chg="del">
          <ac:chgData name="Ingrid Ramos" userId="S::iramos@thewomensinitiative.org::424c7342-e0b2-4013-bcf5-0f802ee24200" providerId="AD" clId="Web-{8EB16973-B977-D5E6-8B12-84C051C07C46}" dt="2019-06-04T09:11:18.078" v="76"/>
          <ac:spMkLst>
            <pc:docMk/>
            <pc:sldMk cId="260543315" sldId="341"/>
            <ac:spMk id="3" creationId="{8A3B617C-84DD-4A82-91DE-488CB6565B35}"/>
          </ac:spMkLst>
        </pc:spChg>
        <pc:spChg chg="add del">
          <ac:chgData name="Ingrid Ramos" userId="S::iramos@thewomensinitiative.org::424c7342-e0b2-4013-bcf5-0f802ee24200" providerId="AD" clId="Web-{8EB16973-B977-D5E6-8B12-84C051C07C46}" dt="2019-06-04T09:15:42.931" v="89"/>
          <ac:spMkLst>
            <pc:docMk/>
            <pc:sldMk cId="260543315" sldId="341"/>
            <ac:spMk id="11" creationId="{823AC064-BC96-4F32-8AE1-B2FD38754823}"/>
          </ac:spMkLst>
        </pc:spChg>
        <pc:spChg chg="add mod">
          <ac:chgData name="Ingrid Ramos" userId="S::iramos@thewomensinitiative.org::424c7342-e0b2-4013-bcf5-0f802ee24200" providerId="AD" clId="Web-{8EB16973-B977-D5E6-8B12-84C051C07C46}" dt="2019-06-04T09:16:32.573" v="94"/>
          <ac:spMkLst>
            <pc:docMk/>
            <pc:sldMk cId="260543315" sldId="341"/>
            <ac:spMk id="20" creationId="{0024311F-30C1-47DD-A65C-412C9BF39388}"/>
          </ac:spMkLst>
        </pc:spChg>
        <pc:picChg chg="add del mod ord">
          <ac:chgData name="Ingrid Ramos" userId="S::iramos@thewomensinitiative.org::424c7342-e0b2-4013-bcf5-0f802ee24200" providerId="AD" clId="Web-{8EB16973-B977-D5E6-8B12-84C051C07C46}" dt="2019-06-04T09:15:42.931" v="89"/>
          <ac:picMkLst>
            <pc:docMk/>
            <pc:sldMk cId="260543315" sldId="341"/>
            <ac:picMk id="4" creationId="{D01A99EA-A4F5-44ED-AC50-660089CA5DB5}"/>
          </ac:picMkLst>
        </pc:picChg>
        <pc:picChg chg="add mod">
          <ac:chgData name="Ingrid Ramos" userId="S::iramos@thewomensinitiative.org::424c7342-e0b2-4013-bcf5-0f802ee24200" providerId="AD" clId="Web-{8EB16973-B977-D5E6-8B12-84C051C07C46}" dt="2019-06-04T09:15:42.931" v="89"/>
          <ac:picMkLst>
            <pc:docMk/>
            <pc:sldMk cId="260543315" sldId="341"/>
            <ac:picMk id="6" creationId="{82CC415C-B816-4471-AA43-1D8CB1E62542}"/>
          </ac:picMkLst>
        </pc:picChg>
        <pc:picChg chg="add mod">
          <ac:chgData name="Ingrid Ramos" userId="S::iramos@thewomensinitiative.org::424c7342-e0b2-4013-bcf5-0f802ee24200" providerId="AD" clId="Web-{8EB16973-B977-D5E6-8B12-84C051C07C46}" dt="2019-06-04T09:17:20.730" v="96" actId="1076"/>
          <ac:picMkLst>
            <pc:docMk/>
            <pc:sldMk cId="260543315" sldId="341"/>
            <ac:picMk id="8" creationId="{04A543CD-DE87-487E-9B69-5F19BB4FDD40}"/>
          </ac:picMkLst>
        </pc:picChg>
        <pc:picChg chg="add">
          <ac:chgData name="Ingrid Ramos" userId="S::iramos@thewomensinitiative.org::424c7342-e0b2-4013-bcf5-0f802ee24200" providerId="AD" clId="Web-{8EB16973-B977-D5E6-8B12-84C051C07C46}" dt="2019-06-04T09:15:42.931" v="89"/>
          <ac:picMkLst>
            <pc:docMk/>
            <pc:sldMk cId="260543315" sldId="341"/>
            <ac:picMk id="18" creationId="{D01A99EA-A4F5-44ED-AC50-660089CA5DB5}"/>
          </ac:picMkLst>
        </pc:picChg>
        <pc:picChg chg="add del">
          <ac:chgData name="Ingrid Ramos" userId="S::iramos@thewomensinitiative.org::424c7342-e0b2-4013-bcf5-0f802ee24200" providerId="AD" clId="Web-{8EB16973-B977-D5E6-8B12-84C051C07C46}" dt="2019-06-04T09:16:32.573" v="94"/>
          <ac:picMkLst>
            <pc:docMk/>
            <pc:sldMk cId="260543315" sldId="341"/>
            <ac:picMk id="23" creationId="{22901FED-4FC9-4ED5-8123-C98BCD1616BA}"/>
          </ac:picMkLst>
        </pc:picChg>
        <pc:picChg chg="add">
          <ac:chgData name="Ingrid Ramos" userId="S::iramos@thewomensinitiative.org::424c7342-e0b2-4013-bcf5-0f802ee24200" providerId="AD" clId="Web-{8EB16973-B977-D5E6-8B12-84C051C07C46}" dt="2019-06-04T09:16:32.573" v="94"/>
          <ac:picMkLst>
            <pc:docMk/>
            <pc:sldMk cId="260543315" sldId="341"/>
            <ac:picMk id="28" creationId="{22901FED-4FC9-4ED5-8123-C98BCD1616BA}"/>
          </ac:picMkLst>
        </pc:picChg>
        <pc:cxnChg chg="add del">
          <ac:chgData name="Ingrid Ramos" userId="S::iramos@thewomensinitiative.org::424c7342-e0b2-4013-bcf5-0f802ee24200" providerId="AD" clId="Web-{8EB16973-B977-D5E6-8B12-84C051C07C46}" dt="2019-06-04T09:15:42.931" v="89"/>
          <ac:cxnSpMkLst>
            <pc:docMk/>
            <pc:sldMk cId="260543315" sldId="341"/>
            <ac:cxnSpMk id="13" creationId="{7E7C77BC-7138-40B1-A15B-20F57A494629}"/>
          </ac:cxnSpMkLst>
        </pc:cxnChg>
        <pc:cxnChg chg="add del">
          <ac:chgData name="Ingrid Ramos" userId="S::iramos@thewomensinitiative.org::424c7342-e0b2-4013-bcf5-0f802ee24200" providerId="AD" clId="Web-{8EB16973-B977-D5E6-8B12-84C051C07C46}" dt="2019-06-04T09:15:42.931" v="89"/>
          <ac:cxnSpMkLst>
            <pc:docMk/>
            <pc:sldMk cId="260543315" sldId="341"/>
            <ac:cxnSpMk id="15" creationId="{DB146403-F3D6-484B-B2ED-97F9565D0370}"/>
          </ac:cxnSpMkLst>
        </pc:cxn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3EE18F-2382-4581-BEB8-87598C4AE9D3}"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n-US"/>
        </a:p>
      </dgm:t>
    </dgm:pt>
    <dgm:pt modelId="{AC32606A-65CE-4C5B-A850-DF882893D4C4}">
      <dgm:prSet/>
      <dgm:spPr/>
      <dgm:t>
        <a:bodyPr/>
        <a:lstStyle/>
        <a:p>
          <a:r>
            <a:rPr lang="en-US" dirty="0">
              <a:cs typeface="Calibri Light"/>
            </a:rPr>
            <a:t>A process of life-long </a:t>
          </a:r>
          <a:r>
            <a:rPr lang="en-US" dirty="0"/>
            <a:t>learning and compassionate self-reflection</a:t>
          </a:r>
        </a:p>
      </dgm:t>
    </dgm:pt>
    <dgm:pt modelId="{C792C2A0-D201-4344-9278-CC4A2D1D9EF8}" type="parTrans" cxnId="{9547B6B9-B05F-47BC-A407-954D4CE3FCEC}">
      <dgm:prSet/>
      <dgm:spPr/>
      <dgm:t>
        <a:bodyPr/>
        <a:lstStyle/>
        <a:p>
          <a:endParaRPr lang="en-US"/>
        </a:p>
      </dgm:t>
    </dgm:pt>
    <dgm:pt modelId="{25B66D36-CBAC-4A85-96C9-706AB0EAB18D}" type="sibTrans" cxnId="{9547B6B9-B05F-47BC-A407-954D4CE3FCEC}">
      <dgm:prSet/>
      <dgm:spPr/>
      <dgm:t>
        <a:bodyPr/>
        <a:lstStyle/>
        <a:p>
          <a:endParaRPr lang="en-US"/>
        </a:p>
      </dgm:t>
    </dgm:pt>
    <dgm:pt modelId="{6AA66E00-0E89-4007-A2E7-A6F0C3F7C62D}">
      <dgm:prSet/>
      <dgm:spPr/>
      <dgm:t>
        <a:bodyPr/>
        <a:lstStyle/>
        <a:p>
          <a:r>
            <a:rPr lang="en-US" dirty="0">
              <a:cs typeface="Calibri Light"/>
            </a:rPr>
            <a:t>A commitment to recognize </a:t>
          </a:r>
          <a:r>
            <a:rPr lang="en-US" dirty="0"/>
            <a:t>and mitigate power imbalances</a:t>
          </a:r>
        </a:p>
      </dgm:t>
    </dgm:pt>
    <dgm:pt modelId="{DFE3B8AE-1087-40AD-AAAC-42B9858FFC50}" type="parTrans" cxnId="{9E73E759-DAA9-4E90-BF62-540FA096900A}">
      <dgm:prSet/>
      <dgm:spPr/>
      <dgm:t>
        <a:bodyPr/>
        <a:lstStyle/>
        <a:p>
          <a:endParaRPr lang="en-US"/>
        </a:p>
      </dgm:t>
    </dgm:pt>
    <dgm:pt modelId="{8C736E5E-1AD0-4CEB-924B-475FE6EF2709}" type="sibTrans" cxnId="{9E73E759-DAA9-4E90-BF62-540FA096900A}">
      <dgm:prSet/>
      <dgm:spPr/>
      <dgm:t>
        <a:bodyPr/>
        <a:lstStyle/>
        <a:p>
          <a:endParaRPr lang="en-US"/>
        </a:p>
      </dgm:t>
    </dgm:pt>
    <dgm:pt modelId="{8BADF880-A419-4A66-B6FC-A8614117B985}">
      <dgm:prSet/>
      <dgm:spPr/>
      <dgm:t>
        <a:bodyPr/>
        <a:lstStyle/>
        <a:p>
          <a:r>
            <a:rPr lang="en-US" dirty="0">
              <a:cs typeface="Calibri Light"/>
            </a:rPr>
            <a:t>A commitment to institutional </a:t>
          </a:r>
          <a:r>
            <a:rPr lang="en-US" dirty="0"/>
            <a:t>accountability</a:t>
          </a:r>
        </a:p>
      </dgm:t>
    </dgm:pt>
    <dgm:pt modelId="{9E242409-6151-4E59-8408-DCB681AC66C3}" type="parTrans" cxnId="{F006ED6B-139A-4858-803B-D58216F843CC}">
      <dgm:prSet/>
      <dgm:spPr/>
      <dgm:t>
        <a:bodyPr/>
        <a:lstStyle/>
        <a:p>
          <a:endParaRPr lang="en-US"/>
        </a:p>
      </dgm:t>
    </dgm:pt>
    <dgm:pt modelId="{EB89586B-4B88-44A8-99DD-4AB542FD50FE}" type="sibTrans" cxnId="{F006ED6B-139A-4858-803B-D58216F843CC}">
      <dgm:prSet/>
      <dgm:spPr/>
      <dgm:t>
        <a:bodyPr/>
        <a:lstStyle/>
        <a:p>
          <a:endParaRPr lang="en-US"/>
        </a:p>
      </dgm:t>
    </dgm:pt>
    <dgm:pt modelId="{7137245F-D51A-42EC-BA18-764CC5E93930}" type="pres">
      <dgm:prSet presAssocID="{F23EE18F-2382-4581-BEB8-87598C4AE9D3}" presName="diagram" presStyleCnt="0">
        <dgm:presLayoutVars>
          <dgm:chPref val="1"/>
          <dgm:dir/>
          <dgm:animOne val="branch"/>
          <dgm:animLvl val="lvl"/>
          <dgm:resizeHandles/>
        </dgm:presLayoutVars>
      </dgm:prSet>
      <dgm:spPr/>
    </dgm:pt>
    <dgm:pt modelId="{AB59726A-0A63-4009-BA95-ADF8DF26DAC1}" type="pres">
      <dgm:prSet presAssocID="{AC32606A-65CE-4C5B-A850-DF882893D4C4}" presName="root" presStyleCnt="0"/>
      <dgm:spPr/>
    </dgm:pt>
    <dgm:pt modelId="{0862768B-4FA0-4E9F-BA5F-D2494BDB2C9E}" type="pres">
      <dgm:prSet presAssocID="{AC32606A-65CE-4C5B-A850-DF882893D4C4}" presName="rootComposite" presStyleCnt="0"/>
      <dgm:spPr/>
    </dgm:pt>
    <dgm:pt modelId="{C3BD47E0-C181-475F-BEDC-CD95DC032896}" type="pres">
      <dgm:prSet presAssocID="{AC32606A-65CE-4C5B-A850-DF882893D4C4}" presName="rootText" presStyleLbl="node1" presStyleIdx="0" presStyleCnt="3"/>
      <dgm:spPr/>
    </dgm:pt>
    <dgm:pt modelId="{836980A2-7F16-474B-BA81-C8D19BD85109}" type="pres">
      <dgm:prSet presAssocID="{AC32606A-65CE-4C5B-A850-DF882893D4C4}" presName="rootConnector" presStyleLbl="node1" presStyleIdx="0" presStyleCnt="3"/>
      <dgm:spPr/>
    </dgm:pt>
    <dgm:pt modelId="{5257ECE1-51B6-406F-9204-51B954F447DC}" type="pres">
      <dgm:prSet presAssocID="{AC32606A-65CE-4C5B-A850-DF882893D4C4}" presName="childShape" presStyleCnt="0"/>
      <dgm:spPr/>
    </dgm:pt>
    <dgm:pt modelId="{356EAE72-7659-4697-9B86-D80070864B28}" type="pres">
      <dgm:prSet presAssocID="{6AA66E00-0E89-4007-A2E7-A6F0C3F7C62D}" presName="root" presStyleCnt="0"/>
      <dgm:spPr/>
    </dgm:pt>
    <dgm:pt modelId="{7553FC61-B1F8-4AB4-9C2E-F1F6A8F3432E}" type="pres">
      <dgm:prSet presAssocID="{6AA66E00-0E89-4007-A2E7-A6F0C3F7C62D}" presName="rootComposite" presStyleCnt="0"/>
      <dgm:spPr/>
    </dgm:pt>
    <dgm:pt modelId="{3A319B6B-C8A6-468A-9F4C-EC1B88DCF43D}" type="pres">
      <dgm:prSet presAssocID="{6AA66E00-0E89-4007-A2E7-A6F0C3F7C62D}" presName="rootText" presStyleLbl="node1" presStyleIdx="1" presStyleCnt="3"/>
      <dgm:spPr/>
    </dgm:pt>
    <dgm:pt modelId="{44F68AD5-FBD5-4D22-A2E7-060FE88FEE37}" type="pres">
      <dgm:prSet presAssocID="{6AA66E00-0E89-4007-A2E7-A6F0C3F7C62D}" presName="rootConnector" presStyleLbl="node1" presStyleIdx="1" presStyleCnt="3"/>
      <dgm:spPr/>
    </dgm:pt>
    <dgm:pt modelId="{54F4D183-1F6B-4407-9804-6EAC33DDE3D0}" type="pres">
      <dgm:prSet presAssocID="{6AA66E00-0E89-4007-A2E7-A6F0C3F7C62D}" presName="childShape" presStyleCnt="0"/>
      <dgm:spPr/>
    </dgm:pt>
    <dgm:pt modelId="{D1722D66-7A6A-416B-B854-2E3F01EF4430}" type="pres">
      <dgm:prSet presAssocID="{8BADF880-A419-4A66-B6FC-A8614117B985}" presName="root" presStyleCnt="0"/>
      <dgm:spPr/>
    </dgm:pt>
    <dgm:pt modelId="{D5237D9C-877B-49B4-92DF-FF6AD4C0E43A}" type="pres">
      <dgm:prSet presAssocID="{8BADF880-A419-4A66-B6FC-A8614117B985}" presName="rootComposite" presStyleCnt="0"/>
      <dgm:spPr/>
    </dgm:pt>
    <dgm:pt modelId="{7AF3A3BB-55B0-481B-AE2D-BE4F28993FDA}" type="pres">
      <dgm:prSet presAssocID="{8BADF880-A419-4A66-B6FC-A8614117B985}" presName="rootText" presStyleLbl="node1" presStyleIdx="2" presStyleCnt="3"/>
      <dgm:spPr/>
    </dgm:pt>
    <dgm:pt modelId="{ACC905E2-137C-43A0-BDDD-E12C79D06643}" type="pres">
      <dgm:prSet presAssocID="{8BADF880-A419-4A66-B6FC-A8614117B985}" presName="rootConnector" presStyleLbl="node1" presStyleIdx="2" presStyleCnt="3"/>
      <dgm:spPr/>
    </dgm:pt>
    <dgm:pt modelId="{EB4154A9-0EFC-4F57-A072-A1E3E31451F7}" type="pres">
      <dgm:prSet presAssocID="{8BADF880-A419-4A66-B6FC-A8614117B985}" presName="childShape" presStyleCnt="0"/>
      <dgm:spPr/>
    </dgm:pt>
  </dgm:ptLst>
  <dgm:cxnLst>
    <dgm:cxn modelId="{3D83E512-41BA-4661-9FAB-FE2D7CAA935C}" type="presOf" srcId="{6AA66E00-0E89-4007-A2E7-A6F0C3F7C62D}" destId="{44F68AD5-FBD5-4D22-A2E7-060FE88FEE37}" srcOrd="1" destOrd="0" presId="urn:microsoft.com/office/officeart/2005/8/layout/hierarchy3"/>
    <dgm:cxn modelId="{B480F820-DCFC-4336-8317-F9D616DB62BE}" type="presOf" srcId="{8BADF880-A419-4A66-B6FC-A8614117B985}" destId="{7AF3A3BB-55B0-481B-AE2D-BE4F28993FDA}" srcOrd="0" destOrd="0" presId="urn:microsoft.com/office/officeart/2005/8/layout/hierarchy3"/>
    <dgm:cxn modelId="{D6C1A167-88FB-4230-81C8-BF1DB723BFD7}" type="presOf" srcId="{AC32606A-65CE-4C5B-A850-DF882893D4C4}" destId="{C3BD47E0-C181-475F-BEDC-CD95DC032896}" srcOrd="0" destOrd="0" presId="urn:microsoft.com/office/officeart/2005/8/layout/hierarchy3"/>
    <dgm:cxn modelId="{F006ED6B-139A-4858-803B-D58216F843CC}" srcId="{F23EE18F-2382-4581-BEB8-87598C4AE9D3}" destId="{8BADF880-A419-4A66-B6FC-A8614117B985}" srcOrd="2" destOrd="0" parTransId="{9E242409-6151-4E59-8408-DCB681AC66C3}" sibTransId="{EB89586B-4B88-44A8-99DD-4AB542FD50FE}"/>
    <dgm:cxn modelId="{0B06B671-6CE6-4F94-8A05-355DFAAFAAE2}" type="presOf" srcId="{F23EE18F-2382-4581-BEB8-87598C4AE9D3}" destId="{7137245F-D51A-42EC-BA18-764CC5E93930}" srcOrd="0" destOrd="0" presId="urn:microsoft.com/office/officeart/2005/8/layout/hierarchy3"/>
    <dgm:cxn modelId="{9E73E759-DAA9-4E90-BF62-540FA096900A}" srcId="{F23EE18F-2382-4581-BEB8-87598C4AE9D3}" destId="{6AA66E00-0E89-4007-A2E7-A6F0C3F7C62D}" srcOrd="1" destOrd="0" parTransId="{DFE3B8AE-1087-40AD-AAAC-42B9858FFC50}" sibTransId="{8C736E5E-1AD0-4CEB-924B-475FE6EF2709}"/>
    <dgm:cxn modelId="{E1818291-E3E1-49BA-9438-78713725E3C0}" type="presOf" srcId="{8BADF880-A419-4A66-B6FC-A8614117B985}" destId="{ACC905E2-137C-43A0-BDDD-E12C79D06643}" srcOrd="1" destOrd="0" presId="urn:microsoft.com/office/officeart/2005/8/layout/hierarchy3"/>
    <dgm:cxn modelId="{9547B6B9-B05F-47BC-A407-954D4CE3FCEC}" srcId="{F23EE18F-2382-4581-BEB8-87598C4AE9D3}" destId="{AC32606A-65CE-4C5B-A850-DF882893D4C4}" srcOrd="0" destOrd="0" parTransId="{C792C2A0-D201-4344-9278-CC4A2D1D9EF8}" sibTransId="{25B66D36-CBAC-4A85-96C9-706AB0EAB18D}"/>
    <dgm:cxn modelId="{074354BE-327A-4D76-AFA9-0745B5D16DCA}" type="presOf" srcId="{AC32606A-65CE-4C5B-A850-DF882893D4C4}" destId="{836980A2-7F16-474B-BA81-C8D19BD85109}" srcOrd="1" destOrd="0" presId="urn:microsoft.com/office/officeart/2005/8/layout/hierarchy3"/>
    <dgm:cxn modelId="{4B0EF1C1-A82F-4315-A1C1-7110C7F4E730}" type="presOf" srcId="{6AA66E00-0E89-4007-A2E7-A6F0C3F7C62D}" destId="{3A319B6B-C8A6-468A-9F4C-EC1B88DCF43D}" srcOrd="0" destOrd="0" presId="urn:microsoft.com/office/officeart/2005/8/layout/hierarchy3"/>
    <dgm:cxn modelId="{8F5F0A1C-115B-48AA-8008-CF638BE8D6E4}" type="presParOf" srcId="{7137245F-D51A-42EC-BA18-764CC5E93930}" destId="{AB59726A-0A63-4009-BA95-ADF8DF26DAC1}" srcOrd="0" destOrd="0" presId="urn:microsoft.com/office/officeart/2005/8/layout/hierarchy3"/>
    <dgm:cxn modelId="{7C41FAF0-CE1B-4C32-8A2C-E941E72811D2}" type="presParOf" srcId="{AB59726A-0A63-4009-BA95-ADF8DF26DAC1}" destId="{0862768B-4FA0-4E9F-BA5F-D2494BDB2C9E}" srcOrd="0" destOrd="0" presId="urn:microsoft.com/office/officeart/2005/8/layout/hierarchy3"/>
    <dgm:cxn modelId="{C4E3E444-9DD5-40CA-A6E7-610380A808B5}" type="presParOf" srcId="{0862768B-4FA0-4E9F-BA5F-D2494BDB2C9E}" destId="{C3BD47E0-C181-475F-BEDC-CD95DC032896}" srcOrd="0" destOrd="0" presId="urn:microsoft.com/office/officeart/2005/8/layout/hierarchy3"/>
    <dgm:cxn modelId="{23D3ABC1-148D-4167-AD85-1239B9B58F27}" type="presParOf" srcId="{0862768B-4FA0-4E9F-BA5F-D2494BDB2C9E}" destId="{836980A2-7F16-474B-BA81-C8D19BD85109}" srcOrd="1" destOrd="0" presId="urn:microsoft.com/office/officeart/2005/8/layout/hierarchy3"/>
    <dgm:cxn modelId="{35E90F40-CE4D-4A9C-BDF0-0B0DFD943461}" type="presParOf" srcId="{AB59726A-0A63-4009-BA95-ADF8DF26DAC1}" destId="{5257ECE1-51B6-406F-9204-51B954F447DC}" srcOrd="1" destOrd="0" presId="urn:microsoft.com/office/officeart/2005/8/layout/hierarchy3"/>
    <dgm:cxn modelId="{4BFB972F-672C-4AAF-97F8-ABD79A8D59CC}" type="presParOf" srcId="{7137245F-D51A-42EC-BA18-764CC5E93930}" destId="{356EAE72-7659-4697-9B86-D80070864B28}" srcOrd="1" destOrd="0" presId="urn:microsoft.com/office/officeart/2005/8/layout/hierarchy3"/>
    <dgm:cxn modelId="{CCEAA88B-57BB-491C-B76E-5A09FDC828DC}" type="presParOf" srcId="{356EAE72-7659-4697-9B86-D80070864B28}" destId="{7553FC61-B1F8-4AB4-9C2E-F1F6A8F3432E}" srcOrd="0" destOrd="0" presId="urn:microsoft.com/office/officeart/2005/8/layout/hierarchy3"/>
    <dgm:cxn modelId="{C84FCE78-9319-41FF-A5AB-99AEEA254A79}" type="presParOf" srcId="{7553FC61-B1F8-4AB4-9C2E-F1F6A8F3432E}" destId="{3A319B6B-C8A6-468A-9F4C-EC1B88DCF43D}" srcOrd="0" destOrd="0" presId="urn:microsoft.com/office/officeart/2005/8/layout/hierarchy3"/>
    <dgm:cxn modelId="{8A2DFDBF-5015-4988-A1A0-B4F238737312}" type="presParOf" srcId="{7553FC61-B1F8-4AB4-9C2E-F1F6A8F3432E}" destId="{44F68AD5-FBD5-4D22-A2E7-060FE88FEE37}" srcOrd="1" destOrd="0" presId="urn:microsoft.com/office/officeart/2005/8/layout/hierarchy3"/>
    <dgm:cxn modelId="{D3365413-B142-45E9-A4B8-556A144A5E39}" type="presParOf" srcId="{356EAE72-7659-4697-9B86-D80070864B28}" destId="{54F4D183-1F6B-4407-9804-6EAC33DDE3D0}" srcOrd="1" destOrd="0" presId="urn:microsoft.com/office/officeart/2005/8/layout/hierarchy3"/>
    <dgm:cxn modelId="{539336DF-61BD-4E7E-B2D8-E51F90785511}" type="presParOf" srcId="{7137245F-D51A-42EC-BA18-764CC5E93930}" destId="{D1722D66-7A6A-416B-B854-2E3F01EF4430}" srcOrd="2" destOrd="0" presId="urn:microsoft.com/office/officeart/2005/8/layout/hierarchy3"/>
    <dgm:cxn modelId="{4E4D484B-B9E0-424C-AECC-FFC33B3541D8}" type="presParOf" srcId="{D1722D66-7A6A-416B-B854-2E3F01EF4430}" destId="{D5237D9C-877B-49B4-92DF-FF6AD4C0E43A}" srcOrd="0" destOrd="0" presId="urn:microsoft.com/office/officeart/2005/8/layout/hierarchy3"/>
    <dgm:cxn modelId="{026800DA-958C-4FB4-93AF-F839C922B592}" type="presParOf" srcId="{D5237D9C-877B-49B4-92DF-FF6AD4C0E43A}" destId="{7AF3A3BB-55B0-481B-AE2D-BE4F28993FDA}" srcOrd="0" destOrd="0" presId="urn:microsoft.com/office/officeart/2005/8/layout/hierarchy3"/>
    <dgm:cxn modelId="{8003EDCF-6F7B-4910-B011-2BE10077DD1E}" type="presParOf" srcId="{D5237D9C-877B-49B4-92DF-FF6AD4C0E43A}" destId="{ACC905E2-137C-43A0-BDDD-E12C79D06643}" srcOrd="1" destOrd="0" presId="urn:microsoft.com/office/officeart/2005/8/layout/hierarchy3"/>
    <dgm:cxn modelId="{6DDC9D74-34FF-4332-B19E-B311CD3E6DA6}" type="presParOf" srcId="{D1722D66-7A6A-416B-B854-2E3F01EF4430}" destId="{EB4154A9-0EFC-4F57-A072-A1E3E31451F7}"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055F07-1812-454D-87CB-BE123A0E0D90}"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956EEF62-E69C-4D26-AE47-2C58C0741815}">
      <dgm:prSet/>
      <dgm:spPr/>
      <dgm:t>
        <a:bodyPr/>
        <a:lstStyle/>
        <a:p>
          <a:r>
            <a:rPr lang="en-US"/>
            <a:t>Anti-immigrant sentiment</a:t>
          </a:r>
        </a:p>
      </dgm:t>
    </dgm:pt>
    <dgm:pt modelId="{CAED1468-1862-4884-904F-CC95459B7034}" type="parTrans" cxnId="{F71C872B-48B0-4D17-8C03-ACD15B14DC3D}">
      <dgm:prSet/>
      <dgm:spPr/>
      <dgm:t>
        <a:bodyPr/>
        <a:lstStyle/>
        <a:p>
          <a:endParaRPr lang="en-US"/>
        </a:p>
      </dgm:t>
    </dgm:pt>
    <dgm:pt modelId="{B0FE4CE6-F7D0-459C-B764-04526C858C0E}" type="sibTrans" cxnId="{F71C872B-48B0-4D17-8C03-ACD15B14DC3D}">
      <dgm:prSet/>
      <dgm:spPr/>
      <dgm:t>
        <a:bodyPr/>
        <a:lstStyle/>
        <a:p>
          <a:endParaRPr lang="en-US"/>
        </a:p>
      </dgm:t>
    </dgm:pt>
    <dgm:pt modelId="{20458C16-7F58-47C3-A0DB-B70A1867892C}">
      <dgm:prSet/>
      <dgm:spPr/>
      <dgm:t>
        <a:bodyPr/>
        <a:lstStyle/>
        <a:p>
          <a:r>
            <a:rPr lang="en-US"/>
            <a:t>Racism/ Discrimination</a:t>
          </a:r>
        </a:p>
      </dgm:t>
    </dgm:pt>
    <dgm:pt modelId="{128C3EFE-8F02-48B6-9679-0A87D4399331}" type="parTrans" cxnId="{3AA51482-B327-4417-8EB9-30AC3D33C8B4}">
      <dgm:prSet/>
      <dgm:spPr/>
      <dgm:t>
        <a:bodyPr/>
        <a:lstStyle/>
        <a:p>
          <a:endParaRPr lang="en-US"/>
        </a:p>
      </dgm:t>
    </dgm:pt>
    <dgm:pt modelId="{1C80DD2C-A77A-4AA7-8DFB-A7E7389FD446}" type="sibTrans" cxnId="{3AA51482-B327-4417-8EB9-30AC3D33C8B4}">
      <dgm:prSet/>
      <dgm:spPr/>
      <dgm:t>
        <a:bodyPr/>
        <a:lstStyle/>
        <a:p>
          <a:endParaRPr lang="en-US"/>
        </a:p>
      </dgm:t>
    </dgm:pt>
    <dgm:pt modelId="{80EA74D6-11AF-462F-AA5B-6E21D37F60E9}">
      <dgm:prSet/>
      <dgm:spPr/>
      <dgm:t>
        <a:bodyPr/>
        <a:lstStyle/>
        <a:p>
          <a:r>
            <a:rPr lang="en-US"/>
            <a:t>Inequality and violence in country of origin</a:t>
          </a:r>
        </a:p>
      </dgm:t>
    </dgm:pt>
    <dgm:pt modelId="{3231AA95-79F7-46DD-B871-9629FBC13E6B}" type="parTrans" cxnId="{3968D2EB-48B4-4DFC-86FD-8DA539DFB433}">
      <dgm:prSet/>
      <dgm:spPr/>
      <dgm:t>
        <a:bodyPr/>
        <a:lstStyle/>
        <a:p>
          <a:endParaRPr lang="en-US"/>
        </a:p>
      </dgm:t>
    </dgm:pt>
    <dgm:pt modelId="{FABFCBEE-6AAF-4F43-84C8-6A04934623EE}" type="sibTrans" cxnId="{3968D2EB-48B4-4DFC-86FD-8DA539DFB433}">
      <dgm:prSet/>
      <dgm:spPr/>
      <dgm:t>
        <a:bodyPr/>
        <a:lstStyle/>
        <a:p>
          <a:endParaRPr lang="en-US"/>
        </a:p>
      </dgm:t>
    </dgm:pt>
    <dgm:pt modelId="{E70E6A03-204F-455A-9543-F1FA762926CD}">
      <dgm:prSet/>
      <dgm:spPr/>
      <dgm:t>
        <a:bodyPr/>
        <a:lstStyle/>
        <a:p>
          <a:r>
            <a:rPr lang="en-US"/>
            <a:t>Difficult immigration laws and system</a:t>
          </a:r>
        </a:p>
      </dgm:t>
    </dgm:pt>
    <dgm:pt modelId="{A4DDD8E6-1791-41E0-8880-36AB1199B106}" type="parTrans" cxnId="{EE014C63-ED7F-43EF-846B-EB7ABDFCDE55}">
      <dgm:prSet/>
      <dgm:spPr/>
      <dgm:t>
        <a:bodyPr/>
        <a:lstStyle/>
        <a:p>
          <a:endParaRPr lang="en-US"/>
        </a:p>
      </dgm:t>
    </dgm:pt>
    <dgm:pt modelId="{089B56FB-125E-4F96-8971-E4FF1D4803AB}" type="sibTrans" cxnId="{EE014C63-ED7F-43EF-846B-EB7ABDFCDE55}">
      <dgm:prSet/>
      <dgm:spPr/>
      <dgm:t>
        <a:bodyPr/>
        <a:lstStyle/>
        <a:p>
          <a:endParaRPr lang="en-US"/>
        </a:p>
      </dgm:t>
    </dgm:pt>
    <dgm:pt modelId="{D2C948B1-44F9-4086-BA28-58909C218880}" type="pres">
      <dgm:prSet presAssocID="{07055F07-1812-454D-87CB-BE123A0E0D90}" presName="vert0" presStyleCnt="0">
        <dgm:presLayoutVars>
          <dgm:dir/>
          <dgm:animOne val="branch"/>
          <dgm:animLvl val="lvl"/>
        </dgm:presLayoutVars>
      </dgm:prSet>
      <dgm:spPr/>
    </dgm:pt>
    <dgm:pt modelId="{9A2BFAB4-7D53-4CE5-BE13-A6562CF45BBB}" type="pres">
      <dgm:prSet presAssocID="{956EEF62-E69C-4D26-AE47-2C58C0741815}" presName="thickLine" presStyleLbl="alignNode1" presStyleIdx="0" presStyleCnt="4"/>
      <dgm:spPr/>
    </dgm:pt>
    <dgm:pt modelId="{4BBA7C9E-B3F4-4A87-9345-65B14D53E8AD}" type="pres">
      <dgm:prSet presAssocID="{956EEF62-E69C-4D26-AE47-2C58C0741815}" presName="horz1" presStyleCnt="0"/>
      <dgm:spPr/>
    </dgm:pt>
    <dgm:pt modelId="{E649C984-BB04-4772-82AA-DF467D4873F7}" type="pres">
      <dgm:prSet presAssocID="{956EEF62-E69C-4D26-AE47-2C58C0741815}" presName="tx1" presStyleLbl="revTx" presStyleIdx="0" presStyleCnt="4"/>
      <dgm:spPr/>
    </dgm:pt>
    <dgm:pt modelId="{FC2D7216-DA2F-46C1-A95C-521005D406C2}" type="pres">
      <dgm:prSet presAssocID="{956EEF62-E69C-4D26-AE47-2C58C0741815}" presName="vert1" presStyleCnt="0"/>
      <dgm:spPr/>
    </dgm:pt>
    <dgm:pt modelId="{C2D4440A-4E0E-4122-A80A-00380EE3A0D0}" type="pres">
      <dgm:prSet presAssocID="{20458C16-7F58-47C3-A0DB-B70A1867892C}" presName="thickLine" presStyleLbl="alignNode1" presStyleIdx="1" presStyleCnt="4"/>
      <dgm:spPr/>
    </dgm:pt>
    <dgm:pt modelId="{DFECAA3E-1EF9-474F-A0C5-93EBD9954E78}" type="pres">
      <dgm:prSet presAssocID="{20458C16-7F58-47C3-A0DB-B70A1867892C}" presName="horz1" presStyleCnt="0"/>
      <dgm:spPr/>
    </dgm:pt>
    <dgm:pt modelId="{BBFF9D24-F0C0-4B7E-946D-87679C55C776}" type="pres">
      <dgm:prSet presAssocID="{20458C16-7F58-47C3-A0DB-B70A1867892C}" presName="tx1" presStyleLbl="revTx" presStyleIdx="1" presStyleCnt="4"/>
      <dgm:spPr/>
    </dgm:pt>
    <dgm:pt modelId="{A605C6DC-D887-4165-AE18-875911E085BF}" type="pres">
      <dgm:prSet presAssocID="{20458C16-7F58-47C3-A0DB-B70A1867892C}" presName="vert1" presStyleCnt="0"/>
      <dgm:spPr/>
    </dgm:pt>
    <dgm:pt modelId="{6E18133C-7931-4A9E-AF62-71AF960D5305}" type="pres">
      <dgm:prSet presAssocID="{80EA74D6-11AF-462F-AA5B-6E21D37F60E9}" presName="thickLine" presStyleLbl="alignNode1" presStyleIdx="2" presStyleCnt="4"/>
      <dgm:spPr/>
    </dgm:pt>
    <dgm:pt modelId="{D00F2D81-6B1F-475B-9FDF-61C401A4EABB}" type="pres">
      <dgm:prSet presAssocID="{80EA74D6-11AF-462F-AA5B-6E21D37F60E9}" presName="horz1" presStyleCnt="0"/>
      <dgm:spPr/>
    </dgm:pt>
    <dgm:pt modelId="{AE0350C4-30C3-4953-B76B-D9AD678CEF9B}" type="pres">
      <dgm:prSet presAssocID="{80EA74D6-11AF-462F-AA5B-6E21D37F60E9}" presName="tx1" presStyleLbl="revTx" presStyleIdx="2" presStyleCnt="4"/>
      <dgm:spPr/>
    </dgm:pt>
    <dgm:pt modelId="{7EEA38A0-6C0B-4872-9CCC-1874803E506F}" type="pres">
      <dgm:prSet presAssocID="{80EA74D6-11AF-462F-AA5B-6E21D37F60E9}" presName="vert1" presStyleCnt="0"/>
      <dgm:spPr/>
    </dgm:pt>
    <dgm:pt modelId="{F63FC62B-4052-489E-A610-B17CC58CBDA6}" type="pres">
      <dgm:prSet presAssocID="{E70E6A03-204F-455A-9543-F1FA762926CD}" presName="thickLine" presStyleLbl="alignNode1" presStyleIdx="3" presStyleCnt="4"/>
      <dgm:spPr/>
    </dgm:pt>
    <dgm:pt modelId="{A9F2E1EE-42CF-48BD-9513-8C61506D5E62}" type="pres">
      <dgm:prSet presAssocID="{E70E6A03-204F-455A-9543-F1FA762926CD}" presName="horz1" presStyleCnt="0"/>
      <dgm:spPr/>
    </dgm:pt>
    <dgm:pt modelId="{CB271F60-00E1-4946-A8F5-C6D947878405}" type="pres">
      <dgm:prSet presAssocID="{E70E6A03-204F-455A-9543-F1FA762926CD}" presName="tx1" presStyleLbl="revTx" presStyleIdx="3" presStyleCnt="4"/>
      <dgm:spPr/>
    </dgm:pt>
    <dgm:pt modelId="{7E709760-A568-4867-BB7B-9B8B7F251FFF}" type="pres">
      <dgm:prSet presAssocID="{E70E6A03-204F-455A-9543-F1FA762926CD}" presName="vert1" presStyleCnt="0"/>
      <dgm:spPr/>
    </dgm:pt>
  </dgm:ptLst>
  <dgm:cxnLst>
    <dgm:cxn modelId="{25AECF04-918F-49C4-B73E-8EBD1FFBD00D}" type="presOf" srcId="{E70E6A03-204F-455A-9543-F1FA762926CD}" destId="{CB271F60-00E1-4946-A8F5-C6D947878405}" srcOrd="0" destOrd="0" presId="urn:microsoft.com/office/officeart/2008/layout/LinedList"/>
    <dgm:cxn modelId="{84AD4622-663D-4D67-8DBC-79A0E5D86015}" type="presOf" srcId="{956EEF62-E69C-4D26-AE47-2C58C0741815}" destId="{E649C984-BB04-4772-82AA-DF467D4873F7}" srcOrd="0" destOrd="0" presId="urn:microsoft.com/office/officeart/2008/layout/LinedList"/>
    <dgm:cxn modelId="{F71C872B-48B0-4D17-8C03-ACD15B14DC3D}" srcId="{07055F07-1812-454D-87CB-BE123A0E0D90}" destId="{956EEF62-E69C-4D26-AE47-2C58C0741815}" srcOrd="0" destOrd="0" parTransId="{CAED1468-1862-4884-904F-CC95459B7034}" sibTransId="{B0FE4CE6-F7D0-459C-B764-04526C858C0E}"/>
    <dgm:cxn modelId="{B3229D3D-AC68-492D-BBA4-6C6987D649CF}" type="presOf" srcId="{07055F07-1812-454D-87CB-BE123A0E0D90}" destId="{D2C948B1-44F9-4086-BA28-58909C218880}" srcOrd="0" destOrd="0" presId="urn:microsoft.com/office/officeart/2008/layout/LinedList"/>
    <dgm:cxn modelId="{EE014C63-ED7F-43EF-846B-EB7ABDFCDE55}" srcId="{07055F07-1812-454D-87CB-BE123A0E0D90}" destId="{E70E6A03-204F-455A-9543-F1FA762926CD}" srcOrd="3" destOrd="0" parTransId="{A4DDD8E6-1791-41E0-8880-36AB1199B106}" sibTransId="{089B56FB-125E-4F96-8971-E4FF1D4803AB}"/>
    <dgm:cxn modelId="{605FBA64-7CF1-4C0A-B418-7928CC1F78B5}" type="presOf" srcId="{20458C16-7F58-47C3-A0DB-B70A1867892C}" destId="{BBFF9D24-F0C0-4B7E-946D-87679C55C776}" srcOrd="0" destOrd="0" presId="urn:microsoft.com/office/officeart/2008/layout/LinedList"/>
    <dgm:cxn modelId="{3AA51482-B327-4417-8EB9-30AC3D33C8B4}" srcId="{07055F07-1812-454D-87CB-BE123A0E0D90}" destId="{20458C16-7F58-47C3-A0DB-B70A1867892C}" srcOrd="1" destOrd="0" parTransId="{128C3EFE-8F02-48B6-9679-0A87D4399331}" sibTransId="{1C80DD2C-A77A-4AA7-8DFB-A7E7389FD446}"/>
    <dgm:cxn modelId="{7037EBB8-D1C4-48EF-8421-E58F7548C753}" type="presOf" srcId="{80EA74D6-11AF-462F-AA5B-6E21D37F60E9}" destId="{AE0350C4-30C3-4953-B76B-D9AD678CEF9B}" srcOrd="0" destOrd="0" presId="urn:microsoft.com/office/officeart/2008/layout/LinedList"/>
    <dgm:cxn modelId="{3968D2EB-48B4-4DFC-86FD-8DA539DFB433}" srcId="{07055F07-1812-454D-87CB-BE123A0E0D90}" destId="{80EA74D6-11AF-462F-AA5B-6E21D37F60E9}" srcOrd="2" destOrd="0" parTransId="{3231AA95-79F7-46DD-B871-9629FBC13E6B}" sibTransId="{FABFCBEE-6AAF-4F43-84C8-6A04934623EE}"/>
    <dgm:cxn modelId="{BC4F0E19-75BD-4535-A1EF-A4717575D0ED}" type="presParOf" srcId="{D2C948B1-44F9-4086-BA28-58909C218880}" destId="{9A2BFAB4-7D53-4CE5-BE13-A6562CF45BBB}" srcOrd="0" destOrd="0" presId="urn:microsoft.com/office/officeart/2008/layout/LinedList"/>
    <dgm:cxn modelId="{F45881B7-2AF9-49A5-B7C2-FA6A2978A30C}" type="presParOf" srcId="{D2C948B1-44F9-4086-BA28-58909C218880}" destId="{4BBA7C9E-B3F4-4A87-9345-65B14D53E8AD}" srcOrd="1" destOrd="0" presId="urn:microsoft.com/office/officeart/2008/layout/LinedList"/>
    <dgm:cxn modelId="{28D1EBEB-7C6F-40FC-9869-56D2B13B4295}" type="presParOf" srcId="{4BBA7C9E-B3F4-4A87-9345-65B14D53E8AD}" destId="{E649C984-BB04-4772-82AA-DF467D4873F7}" srcOrd="0" destOrd="0" presId="urn:microsoft.com/office/officeart/2008/layout/LinedList"/>
    <dgm:cxn modelId="{7E086CEC-33C4-4B92-8FE0-A1512F57C542}" type="presParOf" srcId="{4BBA7C9E-B3F4-4A87-9345-65B14D53E8AD}" destId="{FC2D7216-DA2F-46C1-A95C-521005D406C2}" srcOrd="1" destOrd="0" presId="urn:microsoft.com/office/officeart/2008/layout/LinedList"/>
    <dgm:cxn modelId="{E7F6F43C-FCCD-4896-9A08-D8C36AEF0875}" type="presParOf" srcId="{D2C948B1-44F9-4086-BA28-58909C218880}" destId="{C2D4440A-4E0E-4122-A80A-00380EE3A0D0}" srcOrd="2" destOrd="0" presId="urn:microsoft.com/office/officeart/2008/layout/LinedList"/>
    <dgm:cxn modelId="{2A131BD3-0C1F-4E1C-990F-3CAB658BEC05}" type="presParOf" srcId="{D2C948B1-44F9-4086-BA28-58909C218880}" destId="{DFECAA3E-1EF9-474F-A0C5-93EBD9954E78}" srcOrd="3" destOrd="0" presId="urn:microsoft.com/office/officeart/2008/layout/LinedList"/>
    <dgm:cxn modelId="{C76893A5-2CC5-4649-BB08-B2A525815B28}" type="presParOf" srcId="{DFECAA3E-1EF9-474F-A0C5-93EBD9954E78}" destId="{BBFF9D24-F0C0-4B7E-946D-87679C55C776}" srcOrd="0" destOrd="0" presId="urn:microsoft.com/office/officeart/2008/layout/LinedList"/>
    <dgm:cxn modelId="{12366E00-79C1-4CCA-8095-749214FF2671}" type="presParOf" srcId="{DFECAA3E-1EF9-474F-A0C5-93EBD9954E78}" destId="{A605C6DC-D887-4165-AE18-875911E085BF}" srcOrd="1" destOrd="0" presId="urn:microsoft.com/office/officeart/2008/layout/LinedList"/>
    <dgm:cxn modelId="{E6A93FE6-92BB-4124-8E1B-6799CF520EFB}" type="presParOf" srcId="{D2C948B1-44F9-4086-BA28-58909C218880}" destId="{6E18133C-7931-4A9E-AF62-71AF960D5305}" srcOrd="4" destOrd="0" presId="urn:microsoft.com/office/officeart/2008/layout/LinedList"/>
    <dgm:cxn modelId="{3E5425C2-8A21-4D0E-98A2-8DBF1C1C4F05}" type="presParOf" srcId="{D2C948B1-44F9-4086-BA28-58909C218880}" destId="{D00F2D81-6B1F-475B-9FDF-61C401A4EABB}" srcOrd="5" destOrd="0" presId="urn:microsoft.com/office/officeart/2008/layout/LinedList"/>
    <dgm:cxn modelId="{7746F5F8-E9B7-40FD-9E0D-47E74169B1D3}" type="presParOf" srcId="{D00F2D81-6B1F-475B-9FDF-61C401A4EABB}" destId="{AE0350C4-30C3-4953-B76B-D9AD678CEF9B}" srcOrd="0" destOrd="0" presId="urn:microsoft.com/office/officeart/2008/layout/LinedList"/>
    <dgm:cxn modelId="{28ED7486-ADAD-481F-957D-DBCFF2F87190}" type="presParOf" srcId="{D00F2D81-6B1F-475B-9FDF-61C401A4EABB}" destId="{7EEA38A0-6C0B-4872-9CCC-1874803E506F}" srcOrd="1" destOrd="0" presId="urn:microsoft.com/office/officeart/2008/layout/LinedList"/>
    <dgm:cxn modelId="{977970E5-EC1A-468A-8190-F971F6256F1A}" type="presParOf" srcId="{D2C948B1-44F9-4086-BA28-58909C218880}" destId="{F63FC62B-4052-489E-A610-B17CC58CBDA6}" srcOrd="6" destOrd="0" presId="urn:microsoft.com/office/officeart/2008/layout/LinedList"/>
    <dgm:cxn modelId="{2485E88D-6DD7-41F1-99A9-63B01D4C013A}" type="presParOf" srcId="{D2C948B1-44F9-4086-BA28-58909C218880}" destId="{A9F2E1EE-42CF-48BD-9513-8C61506D5E62}" srcOrd="7" destOrd="0" presId="urn:microsoft.com/office/officeart/2008/layout/LinedList"/>
    <dgm:cxn modelId="{50E08895-B771-44C9-8D30-EFC810F05CFB}" type="presParOf" srcId="{A9F2E1EE-42CF-48BD-9513-8C61506D5E62}" destId="{CB271F60-00E1-4946-A8F5-C6D947878405}" srcOrd="0" destOrd="0" presId="urn:microsoft.com/office/officeart/2008/layout/LinedList"/>
    <dgm:cxn modelId="{5007037E-7F64-4537-8731-C3487DFFBDB8}" type="presParOf" srcId="{A9F2E1EE-42CF-48BD-9513-8C61506D5E62}" destId="{7E709760-A568-4867-BB7B-9B8B7F251FF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4F52E6-635A-47CD-A273-9E4A612230E4}"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5CD58A23-F31E-4440-B1A8-D3B9CE3B5709}">
      <dgm:prSet/>
      <dgm:spPr/>
      <dgm:t>
        <a:bodyPr/>
        <a:lstStyle/>
        <a:p>
          <a:r>
            <a:rPr lang="en-US"/>
            <a:t>Fatalism-There is little in life under one’s control. (External locus of control). </a:t>
          </a:r>
          <a:r>
            <a:rPr lang="en-US" i="1"/>
            <a:t>“Si Dios quiere”</a:t>
          </a:r>
          <a:endParaRPr lang="en-US"/>
        </a:p>
      </dgm:t>
    </dgm:pt>
    <dgm:pt modelId="{91214FB8-09A3-43BC-BC6A-4ECB965C9983}" type="parTrans" cxnId="{A74A3C26-5814-45DB-B1C0-5CF5C30D5907}">
      <dgm:prSet/>
      <dgm:spPr/>
      <dgm:t>
        <a:bodyPr/>
        <a:lstStyle/>
        <a:p>
          <a:endParaRPr lang="en-US"/>
        </a:p>
      </dgm:t>
    </dgm:pt>
    <dgm:pt modelId="{B113214A-7F4D-4C31-B03F-30A9A80BE480}" type="sibTrans" cxnId="{A74A3C26-5814-45DB-B1C0-5CF5C30D5907}">
      <dgm:prSet/>
      <dgm:spPr/>
      <dgm:t>
        <a:bodyPr/>
        <a:lstStyle/>
        <a:p>
          <a:endParaRPr lang="en-US"/>
        </a:p>
      </dgm:t>
    </dgm:pt>
    <dgm:pt modelId="{AF31A61F-5604-4103-AFD9-2A17C9F08F5A}">
      <dgm:prSet/>
      <dgm:spPr/>
      <dgm:t>
        <a:bodyPr/>
        <a:lstStyle/>
        <a:p>
          <a:r>
            <a:rPr lang="en-US"/>
            <a:t>Coping Mechanism- “</a:t>
          </a:r>
          <a:r>
            <a:rPr lang="en-US" i="1"/>
            <a:t>Hay que poner de su parte”</a:t>
          </a:r>
          <a:endParaRPr lang="en-US"/>
        </a:p>
      </dgm:t>
    </dgm:pt>
    <dgm:pt modelId="{F43E69E9-C0E3-402C-A774-769FABD71846}" type="parTrans" cxnId="{96156AE4-819D-4430-A5D6-318490A0193C}">
      <dgm:prSet/>
      <dgm:spPr/>
      <dgm:t>
        <a:bodyPr/>
        <a:lstStyle/>
        <a:p>
          <a:endParaRPr lang="en-US"/>
        </a:p>
      </dgm:t>
    </dgm:pt>
    <dgm:pt modelId="{543552F9-C533-4708-9D61-4400B9443164}" type="sibTrans" cxnId="{96156AE4-819D-4430-A5D6-318490A0193C}">
      <dgm:prSet/>
      <dgm:spPr/>
      <dgm:t>
        <a:bodyPr/>
        <a:lstStyle/>
        <a:p>
          <a:endParaRPr lang="en-US"/>
        </a:p>
      </dgm:t>
    </dgm:pt>
    <dgm:pt modelId="{74FEE3F1-4D01-40E7-A371-7CD36246F614}">
      <dgm:prSet/>
      <dgm:spPr/>
      <dgm:t>
        <a:bodyPr/>
        <a:lstStyle/>
        <a:p>
          <a:r>
            <a:rPr lang="en-US" b="1"/>
            <a:t>Controlarse- </a:t>
          </a:r>
          <a:r>
            <a:rPr lang="en-US"/>
            <a:t>control your emotions</a:t>
          </a:r>
        </a:p>
      </dgm:t>
    </dgm:pt>
    <dgm:pt modelId="{529E55F8-AD61-40D6-866A-74A46F80BFFD}" type="parTrans" cxnId="{73297910-D9BB-41F2-B390-81C37C5836E4}">
      <dgm:prSet/>
      <dgm:spPr/>
      <dgm:t>
        <a:bodyPr/>
        <a:lstStyle/>
        <a:p>
          <a:endParaRPr lang="en-US"/>
        </a:p>
      </dgm:t>
    </dgm:pt>
    <dgm:pt modelId="{2E3382C8-5E7F-432D-9380-92E9778F4C39}" type="sibTrans" cxnId="{73297910-D9BB-41F2-B390-81C37C5836E4}">
      <dgm:prSet/>
      <dgm:spPr/>
      <dgm:t>
        <a:bodyPr/>
        <a:lstStyle/>
        <a:p>
          <a:endParaRPr lang="en-US"/>
        </a:p>
      </dgm:t>
    </dgm:pt>
    <dgm:pt modelId="{23290CD5-D498-471D-A87A-41D10D393DE6}">
      <dgm:prSet/>
      <dgm:spPr/>
      <dgm:t>
        <a:bodyPr/>
        <a:lstStyle/>
        <a:p>
          <a:r>
            <a:rPr lang="en-US" b="1"/>
            <a:t>No pensar- </a:t>
          </a:r>
          <a:r>
            <a:rPr lang="en-US"/>
            <a:t>Don’t think</a:t>
          </a:r>
        </a:p>
      </dgm:t>
    </dgm:pt>
    <dgm:pt modelId="{14F2212E-EAEF-4C3A-80A8-926C7B41C72F}" type="parTrans" cxnId="{B8BEA8DC-41A2-4BDF-801A-8FC66CDA180E}">
      <dgm:prSet/>
      <dgm:spPr/>
      <dgm:t>
        <a:bodyPr/>
        <a:lstStyle/>
        <a:p>
          <a:endParaRPr lang="en-US"/>
        </a:p>
      </dgm:t>
    </dgm:pt>
    <dgm:pt modelId="{51AB79B3-01D1-44F7-80EA-0BDA73804B1A}" type="sibTrans" cxnId="{B8BEA8DC-41A2-4BDF-801A-8FC66CDA180E}">
      <dgm:prSet/>
      <dgm:spPr/>
      <dgm:t>
        <a:bodyPr/>
        <a:lstStyle/>
        <a:p>
          <a:endParaRPr lang="en-US"/>
        </a:p>
      </dgm:t>
    </dgm:pt>
    <dgm:pt modelId="{06FB43C8-C7F2-4D73-BC60-4943F8BA56AF}">
      <dgm:prSet/>
      <dgm:spPr/>
      <dgm:t>
        <a:bodyPr/>
        <a:lstStyle/>
        <a:p>
          <a:r>
            <a:rPr lang="en-US" b="1"/>
            <a:t>Resignarse- </a:t>
          </a:r>
          <a:r>
            <a:rPr lang="en-US"/>
            <a:t>Resignation</a:t>
          </a:r>
        </a:p>
      </dgm:t>
    </dgm:pt>
    <dgm:pt modelId="{2FD38C49-8394-45BB-BEA8-2EA33552C077}" type="parTrans" cxnId="{8C2C6CDD-41CD-45D3-B508-B659BB61F5F9}">
      <dgm:prSet/>
      <dgm:spPr/>
      <dgm:t>
        <a:bodyPr/>
        <a:lstStyle/>
        <a:p>
          <a:endParaRPr lang="en-US"/>
        </a:p>
      </dgm:t>
    </dgm:pt>
    <dgm:pt modelId="{CF46DDA5-631C-4565-A0DC-D92837D09530}" type="sibTrans" cxnId="{8C2C6CDD-41CD-45D3-B508-B659BB61F5F9}">
      <dgm:prSet/>
      <dgm:spPr/>
      <dgm:t>
        <a:bodyPr/>
        <a:lstStyle/>
        <a:p>
          <a:endParaRPr lang="en-US"/>
        </a:p>
      </dgm:t>
    </dgm:pt>
    <dgm:pt modelId="{EAF0B673-42A7-40B9-87D9-2A55CC81B063}">
      <dgm:prSet/>
      <dgm:spPr/>
      <dgm:t>
        <a:bodyPr/>
        <a:lstStyle/>
        <a:p>
          <a:r>
            <a:rPr lang="en-US" b="1"/>
            <a:t>Sobreponerse- </a:t>
          </a:r>
          <a:r>
            <a:rPr lang="en-US"/>
            <a:t>Overcome</a:t>
          </a:r>
        </a:p>
      </dgm:t>
    </dgm:pt>
    <dgm:pt modelId="{E1B788FA-D83A-4799-AD57-D471A548A6F0}" type="parTrans" cxnId="{90BADD62-0C9F-48D8-87CC-B432B57EE8FC}">
      <dgm:prSet/>
      <dgm:spPr/>
      <dgm:t>
        <a:bodyPr/>
        <a:lstStyle/>
        <a:p>
          <a:endParaRPr lang="en-US"/>
        </a:p>
      </dgm:t>
    </dgm:pt>
    <dgm:pt modelId="{93C00C19-D281-4179-81A5-039C4D151B17}" type="sibTrans" cxnId="{90BADD62-0C9F-48D8-87CC-B432B57EE8FC}">
      <dgm:prSet/>
      <dgm:spPr/>
      <dgm:t>
        <a:bodyPr/>
        <a:lstStyle/>
        <a:p>
          <a:endParaRPr lang="en-US"/>
        </a:p>
      </dgm:t>
    </dgm:pt>
    <dgm:pt modelId="{3C4C8DC0-4EEF-4F0A-A7D8-201358295900}" type="pres">
      <dgm:prSet presAssocID="{E24F52E6-635A-47CD-A273-9E4A612230E4}" presName="Name0" presStyleCnt="0">
        <dgm:presLayoutVars>
          <dgm:dir/>
          <dgm:animLvl val="lvl"/>
          <dgm:resizeHandles val="exact"/>
        </dgm:presLayoutVars>
      </dgm:prSet>
      <dgm:spPr/>
    </dgm:pt>
    <dgm:pt modelId="{C8EB973F-4334-4E00-823F-DFD1F9D6DFBF}" type="pres">
      <dgm:prSet presAssocID="{AF31A61F-5604-4103-AFD9-2A17C9F08F5A}" presName="boxAndChildren" presStyleCnt="0"/>
      <dgm:spPr/>
    </dgm:pt>
    <dgm:pt modelId="{D5E4C007-CCAE-49CE-B3B4-9B3FF92750D0}" type="pres">
      <dgm:prSet presAssocID="{AF31A61F-5604-4103-AFD9-2A17C9F08F5A}" presName="parentTextBox" presStyleLbl="node1" presStyleIdx="0" presStyleCnt="2"/>
      <dgm:spPr/>
    </dgm:pt>
    <dgm:pt modelId="{8483445F-13F1-4A39-BCA9-40C6CBCF00AE}" type="pres">
      <dgm:prSet presAssocID="{AF31A61F-5604-4103-AFD9-2A17C9F08F5A}" presName="entireBox" presStyleLbl="node1" presStyleIdx="0" presStyleCnt="2"/>
      <dgm:spPr/>
    </dgm:pt>
    <dgm:pt modelId="{C29286B0-8002-4006-9D65-B48125D1CA4F}" type="pres">
      <dgm:prSet presAssocID="{AF31A61F-5604-4103-AFD9-2A17C9F08F5A}" presName="descendantBox" presStyleCnt="0"/>
      <dgm:spPr/>
    </dgm:pt>
    <dgm:pt modelId="{5CC310F9-DF21-46CE-8FEF-EA7ECAAA67EF}" type="pres">
      <dgm:prSet presAssocID="{74FEE3F1-4D01-40E7-A371-7CD36246F614}" presName="childTextBox" presStyleLbl="fgAccFollowNode1" presStyleIdx="0" presStyleCnt="4">
        <dgm:presLayoutVars>
          <dgm:bulletEnabled val="1"/>
        </dgm:presLayoutVars>
      </dgm:prSet>
      <dgm:spPr/>
    </dgm:pt>
    <dgm:pt modelId="{288FA28D-EEF3-4EE8-AF5E-621A3CD0F22D}" type="pres">
      <dgm:prSet presAssocID="{23290CD5-D498-471D-A87A-41D10D393DE6}" presName="childTextBox" presStyleLbl="fgAccFollowNode1" presStyleIdx="1" presStyleCnt="4">
        <dgm:presLayoutVars>
          <dgm:bulletEnabled val="1"/>
        </dgm:presLayoutVars>
      </dgm:prSet>
      <dgm:spPr/>
    </dgm:pt>
    <dgm:pt modelId="{831ABC31-11A5-4179-B62A-6315C6E32829}" type="pres">
      <dgm:prSet presAssocID="{06FB43C8-C7F2-4D73-BC60-4943F8BA56AF}" presName="childTextBox" presStyleLbl="fgAccFollowNode1" presStyleIdx="2" presStyleCnt="4">
        <dgm:presLayoutVars>
          <dgm:bulletEnabled val="1"/>
        </dgm:presLayoutVars>
      </dgm:prSet>
      <dgm:spPr/>
    </dgm:pt>
    <dgm:pt modelId="{461E6F64-9374-46F0-BEA3-0C209357E127}" type="pres">
      <dgm:prSet presAssocID="{EAF0B673-42A7-40B9-87D9-2A55CC81B063}" presName="childTextBox" presStyleLbl="fgAccFollowNode1" presStyleIdx="3" presStyleCnt="4">
        <dgm:presLayoutVars>
          <dgm:bulletEnabled val="1"/>
        </dgm:presLayoutVars>
      </dgm:prSet>
      <dgm:spPr/>
    </dgm:pt>
    <dgm:pt modelId="{228955F3-29A6-461E-8689-BBAE0C43764B}" type="pres">
      <dgm:prSet presAssocID="{B113214A-7F4D-4C31-B03F-30A9A80BE480}" presName="sp" presStyleCnt="0"/>
      <dgm:spPr/>
    </dgm:pt>
    <dgm:pt modelId="{8DA92E6F-FB76-4F4E-A3D5-679395B2EDB8}" type="pres">
      <dgm:prSet presAssocID="{5CD58A23-F31E-4440-B1A8-D3B9CE3B5709}" presName="arrowAndChildren" presStyleCnt="0"/>
      <dgm:spPr/>
    </dgm:pt>
    <dgm:pt modelId="{12AD3066-55A7-4C1F-9A1E-014202928495}" type="pres">
      <dgm:prSet presAssocID="{5CD58A23-F31E-4440-B1A8-D3B9CE3B5709}" presName="parentTextArrow" presStyleLbl="node1" presStyleIdx="1" presStyleCnt="2"/>
      <dgm:spPr/>
    </dgm:pt>
  </dgm:ptLst>
  <dgm:cxnLst>
    <dgm:cxn modelId="{2607ED09-4274-4BEA-BA1D-E5321537206F}" type="presOf" srcId="{23290CD5-D498-471D-A87A-41D10D393DE6}" destId="{288FA28D-EEF3-4EE8-AF5E-621A3CD0F22D}" srcOrd="0" destOrd="0" presId="urn:microsoft.com/office/officeart/2005/8/layout/process4"/>
    <dgm:cxn modelId="{73297910-D9BB-41F2-B390-81C37C5836E4}" srcId="{AF31A61F-5604-4103-AFD9-2A17C9F08F5A}" destId="{74FEE3F1-4D01-40E7-A371-7CD36246F614}" srcOrd="0" destOrd="0" parTransId="{529E55F8-AD61-40D6-866A-74A46F80BFFD}" sibTransId="{2E3382C8-5E7F-432D-9380-92E9778F4C39}"/>
    <dgm:cxn modelId="{A74A3C26-5814-45DB-B1C0-5CF5C30D5907}" srcId="{E24F52E6-635A-47CD-A273-9E4A612230E4}" destId="{5CD58A23-F31E-4440-B1A8-D3B9CE3B5709}" srcOrd="0" destOrd="0" parTransId="{91214FB8-09A3-43BC-BC6A-4ECB965C9983}" sibTransId="{B113214A-7F4D-4C31-B03F-30A9A80BE480}"/>
    <dgm:cxn modelId="{90BADD62-0C9F-48D8-87CC-B432B57EE8FC}" srcId="{AF31A61F-5604-4103-AFD9-2A17C9F08F5A}" destId="{EAF0B673-42A7-40B9-87D9-2A55CC81B063}" srcOrd="3" destOrd="0" parTransId="{E1B788FA-D83A-4799-AD57-D471A548A6F0}" sibTransId="{93C00C19-D281-4179-81A5-039C4D151B17}"/>
    <dgm:cxn modelId="{E156D54F-1095-4C4E-9E65-559BFABC483A}" type="presOf" srcId="{AF31A61F-5604-4103-AFD9-2A17C9F08F5A}" destId="{8483445F-13F1-4A39-BCA9-40C6CBCF00AE}" srcOrd="1" destOrd="0" presId="urn:microsoft.com/office/officeart/2005/8/layout/process4"/>
    <dgm:cxn modelId="{9CD42E59-B011-41EE-96EB-AF8646CEDA65}" type="presOf" srcId="{06FB43C8-C7F2-4D73-BC60-4943F8BA56AF}" destId="{831ABC31-11A5-4179-B62A-6315C6E32829}" srcOrd="0" destOrd="0" presId="urn:microsoft.com/office/officeart/2005/8/layout/process4"/>
    <dgm:cxn modelId="{664B34A8-4960-4007-BBFF-90F67A6D0CDE}" type="presOf" srcId="{AF31A61F-5604-4103-AFD9-2A17C9F08F5A}" destId="{D5E4C007-CCAE-49CE-B3B4-9B3FF92750D0}" srcOrd="0" destOrd="0" presId="urn:microsoft.com/office/officeart/2005/8/layout/process4"/>
    <dgm:cxn modelId="{6B14FEB2-5A20-4657-A783-F7906805C80E}" type="presOf" srcId="{E24F52E6-635A-47CD-A273-9E4A612230E4}" destId="{3C4C8DC0-4EEF-4F0A-A7D8-201358295900}" srcOrd="0" destOrd="0" presId="urn:microsoft.com/office/officeart/2005/8/layout/process4"/>
    <dgm:cxn modelId="{563874C7-C9EA-4464-885A-E4F69E3D492D}" type="presOf" srcId="{5CD58A23-F31E-4440-B1A8-D3B9CE3B5709}" destId="{12AD3066-55A7-4C1F-9A1E-014202928495}" srcOrd="0" destOrd="0" presId="urn:microsoft.com/office/officeart/2005/8/layout/process4"/>
    <dgm:cxn modelId="{3A2D29CE-F912-4812-A908-ADA18EB448CF}" type="presOf" srcId="{EAF0B673-42A7-40B9-87D9-2A55CC81B063}" destId="{461E6F64-9374-46F0-BEA3-0C209357E127}" srcOrd="0" destOrd="0" presId="urn:microsoft.com/office/officeart/2005/8/layout/process4"/>
    <dgm:cxn modelId="{B8BEA8DC-41A2-4BDF-801A-8FC66CDA180E}" srcId="{AF31A61F-5604-4103-AFD9-2A17C9F08F5A}" destId="{23290CD5-D498-471D-A87A-41D10D393DE6}" srcOrd="1" destOrd="0" parTransId="{14F2212E-EAEF-4C3A-80A8-926C7B41C72F}" sibTransId="{51AB79B3-01D1-44F7-80EA-0BDA73804B1A}"/>
    <dgm:cxn modelId="{8C2C6CDD-41CD-45D3-B508-B659BB61F5F9}" srcId="{AF31A61F-5604-4103-AFD9-2A17C9F08F5A}" destId="{06FB43C8-C7F2-4D73-BC60-4943F8BA56AF}" srcOrd="2" destOrd="0" parTransId="{2FD38C49-8394-45BB-BEA8-2EA33552C077}" sibTransId="{CF46DDA5-631C-4565-A0DC-D92837D09530}"/>
    <dgm:cxn modelId="{96156AE4-819D-4430-A5D6-318490A0193C}" srcId="{E24F52E6-635A-47CD-A273-9E4A612230E4}" destId="{AF31A61F-5604-4103-AFD9-2A17C9F08F5A}" srcOrd="1" destOrd="0" parTransId="{F43E69E9-C0E3-402C-A774-769FABD71846}" sibTransId="{543552F9-C533-4708-9D61-4400B9443164}"/>
    <dgm:cxn modelId="{938D21FE-23C2-4AA9-9159-670A9344D441}" type="presOf" srcId="{74FEE3F1-4D01-40E7-A371-7CD36246F614}" destId="{5CC310F9-DF21-46CE-8FEF-EA7ECAAA67EF}" srcOrd="0" destOrd="0" presId="urn:microsoft.com/office/officeart/2005/8/layout/process4"/>
    <dgm:cxn modelId="{F7CC0E09-6F51-4699-9BC8-D2776281DEA5}" type="presParOf" srcId="{3C4C8DC0-4EEF-4F0A-A7D8-201358295900}" destId="{C8EB973F-4334-4E00-823F-DFD1F9D6DFBF}" srcOrd="0" destOrd="0" presId="urn:microsoft.com/office/officeart/2005/8/layout/process4"/>
    <dgm:cxn modelId="{F014052E-A276-4B13-AF2F-11A570CFBA0B}" type="presParOf" srcId="{C8EB973F-4334-4E00-823F-DFD1F9D6DFBF}" destId="{D5E4C007-CCAE-49CE-B3B4-9B3FF92750D0}" srcOrd="0" destOrd="0" presId="urn:microsoft.com/office/officeart/2005/8/layout/process4"/>
    <dgm:cxn modelId="{8EA74132-7120-408D-87EC-84C662726024}" type="presParOf" srcId="{C8EB973F-4334-4E00-823F-DFD1F9D6DFBF}" destId="{8483445F-13F1-4A39-BCA9-40C6CBCF00AE}" srcOrd="1" destOrd="0" presId="urn:microsoft.com/office/officeart/2005/8/layout/process4"/>
    <dgm:cxn modelId="{253BFD61-2150-42FE-ADBE-4F302EC87C09}" type="presParOf" srcId="{C8EB973F-4334-4E00-823F-DFD1F9D6DFBF}" destId="{C29286B0-8002-4006-9D65-B48125D1CA4F}" srcOrd="2" destOrd="0" presId="urn:microsoft.com/office/officeart/2005/8/layout/process4"/>
    <dgm:cxn modelId="{E0C48163-439B-4E7E-8954-86FB9528B3C7}" type="presParOf" srcId="{C29286B0-8002-4006-9D65-B48125D1CA4F}" destId="{5CC310F9-DF21-46CE-8FEF-EA7ECAAA67EF}" srcOrd="0" destOrd="0" presId="urn:microsoft.com/office/officeart/2005/8/layout/process4"/>
    <dgm:cxn modelId="{9C19802B-7EF6-423D-9C8B-05B3B0DB82AA}" type="presParOf" srcId="{C29286B0-8002-4006-9D65-B48125D1CA4F}" destId="{288FA28D-EEF3-4EE8-AF5E-621A3CD0F22D}" srcOrd="1" destOrd="0" presId="urn:microsoft.com/office/officeart/2005/8/layout/process4"/>
    <dgm:cxn modelId="{4431075C-E406-462E-808B-84803770C3A8}" type="presParOf" srcId="{C29286B0-8002-4006-9D65-B48125D1CA4F}" destId="{831ABC31-11A5-4179-B62A-6315C6E32829}" srcOrd="2" destOrd="0" presId="urn:microsoft.com/office/officeart/2005/8/layout/process4"/>
    <dgm:cxn modelId="{B4A775D1-B7ED-4A1F-9E7E-7ED818FF3691}" type="presParOf" srcId="{C29286B0-8002-4006-9D65-B48125D1CA4F}" destId="{461E6F64-9374-46F0-BEA3-0C209357E127}" srcOrd="3" destOrd="0" presId="urn:microsoft.com/office/officeart/2005/8/layout/process4"/>
    <dgm:cxn modelId="{C2049003-7C62-435C-8CEC-B353EF8C4EC9}" type="presParOf" srcId="{3C4C8DC0-4EEF-4F0A-A7D8-201358295900}" destId="{228955F3-29A6-461E-8689-BBAE0C43764B}" srcOrd="1" destOrd="0" presId="urn:microsoft.com/office/officeart/2005/8/layout/process4"/>
    <dgm:cxn modelId="{82C46520-6A50-40EE-BA61-888F26FCDA9C}" type="presParOf" srcId="{3C4C8DC0-4EEF-4F0A-A7D8-201358295900}" destId="{8DA92E6F-FB76-4F4E-A3D5-679395B2EDB8}" srcOrd="2" destOrd="0" presId="urn:microsoft.com/office/officeart/2005/8/layout/process4"/>
    <dgm:cxn modelId="{1D1EE35E-0C97-4F55-810A-0B4810C586C3}" type="presParOf" srcId="{8DA92E6F-FB76-4F4E-A3D5-679395B2EDB8}" destId="{12AD3066-55A7-4C1F-9A1E-014202928495}"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57C24A-1049-4733-B3C3-8B5DC326EEA9}" type="doc">
      <dgm:prSet loTypeId="urn:microsoft.com/office/officeart/2018/5/layout/IconCircleLabelList" loCatId="icon" qsTypeId="urn:microsoft.com/office/officeart/2005/8/quickstyle/simple4" qsCatId="simple" csTypeId="urn:microsoft.com/office/officeart/2018/5/colors/Iconchunking_neutralicon_colorful1" csCatId="colorful" phldr="1"/>
      <dgm:spPr/>
      <dgm:t>
        <a:bodyPr/>
        <a:lstStyle/>
        <a:p>
          <a:endParaRPr lang="en-US"/>
        </a:p>
      </dgm:t>
    </dgm:pt>
    <dgm:pt modelId="{5218E4B0-1399-484E-B088-767FDE3C44CD}">
      <dgm:prSet/>
      <dgm:spPr/>
      <dgm:t>
        <a:bodyPr/>
        <a:lstStyle/>
        <a:p>
          <a:pPr>
            <a:defRPr cap="all"/>
          </a:pPr>
          <a:r>
            <a:rPr lang="en-US"/>
            <a:t>Reducing power differential in the relationship between client and provider</a:t>
          </a:r>
        </a:p>
      </dgm:t>
    </dgm:pt>
    <dgm:pt modelId="{5486195D-94A5-4EC0-993D-549E1706E367}" type="parTrans" cxnId="{9E4A0F78-1538-4AF9-B3D5-66A054FC56E9}">
      <dgm:prSet/>
      <dgm:spPr/>
      <dgm:t>
        <a:bodyPr/>
        <a:lstStyle/>
        <a:p>
          <a:endParaRPr lang="en-US"/>
        </a:p>
      </dgm:t>
    </dgm:pt>
    <dgm:pt modelId="{FD0A347B-8E3D-42D1-BBE2-8D959B46552B}" type="sibTrans" cxnId="{9E4A0F78-1538-4AF9-B3D5-66A054FC56E9}">
      <dgm:prSet/>
      <dgm:spPr/>
      <dgm:t>
        <a:bodyPr/>
        <a:lstStyle/>
        <a:p>
          <a:endParaRPr lang="en-US"/>
        </a:p>
      </dgm:t>
    </dgm:pt>
    <dgm:pt modelId="{33A5A405-7C74-4FA9-8B4E-7215C6462D26}">
      <dgm:prSet/>
      <dgm:spPr/>
      <dgm:t>
        <a:bodyPr/>
        <a:lstStyle/>
        <a:p>
          <a:pPr>
            <a:defRPr cap="all"/>
          </a:pPr>
          <a:r>
            <a:rPr lang="en-US"/>
            <a:t>Emphaizing client's strenghts and resilience</a:t>
          </a:r>
        </a:p>
      </dgm:t>
    </dgm:pt>
    <dgm:pt modelId="{5B75104F-AFC2-4C62-A643-04BC04E168C3}" type="parTrans" cxnId="{05090284-EB69-4ADD-A1E3-2BC5D04F9ADF}">
      <dgm:prSet/>
      <dgm:spPr/>
      <dgm:t>
        <a:bodyPr/>
        <a:lstStyle/>
        <a:p>
          <a:endParaRPr lang="en-US"/>
        </a:p>
      </dgm:t>
    </dgm:pt>
    <dgm:pt modelId="{02C66B55-F81D-4023-BA8F-12B11A22A965}" type="sibTrans" cxnId="{05090284-EB69-4ADD-A1E3-2BC5D04F9ADF}">
      <dgm:prSet/>
      <dgm:spPr/>
      <dgm:t>
        <a:bodyPr/>
        <a:lstStyle/>
        <a:p>
          <a:endParaRPr lang="en-US"/>
        </a:p>
      </dgm:t>
    </dgm:pt>
    <dgm:pt modelId="{16629A3E-A205-48D0-93C9-2B0AD98356BA}">
      <dgm:prSet/>
      <dgm:spPr/>
      <dgm:t>
        <a:bodyPr/>
        <a:lstStyle/>
        <a:p>
          <a:pPr>
            <a:defRPr cap="all"/>
          </a:pPr>
          <a:r>
            <a:rPr lang="en-US"/>
            <a:t>Framing the relatioship as cooperative and co-learning between the provider and the client</a:t>
          </a:r>
        </a:p>
      </dgm:t>
    </dgm:pt>
    <dgm:pt modelId="{DECCB9E4-8662-40C4-9BCE-2D10643BC3AC}" type="parTrans" cxnId="{DEB2C203-C9E7-4270-9B76-A4604817A3E9}">
      <dgm:prSet/>
      <dgm:spPr/>
      <dgm:t>
        <a:bodyPr/>
        <a:lstStyle/>
        <a:p>
          <a:endParaRPr lang="en-US"/>
        </a:p>
      </dgm:t>
    </dgm:pt>
    <dgm:pt modelId="{36FA4D93-9BD9-499E-B7AB-713833154772}" type="sibTrans" cxnId="{DEB2C203-C9E7-4270-9B76-A4604817A3E9}">
      <dgm:prSet/>
      <dgm:spPr/>
      <dgm:t>
        <a:bodyPr/>
        <a:lstStyle/>
        <a:p>
          <a:endParaRPr lang="en-US"/>
        </a:p>
      </dgm:t>
    </dgm:pt>
    <dgm:pt modelId="{2486C531-BABE-41B2-BAC6-66E4560461A6}" type="pres">
      <dgm:prSet presAssocID="{5357C24A-1049-4733-B3C3-8B5DC326EEA9}" presName="root" presStyleCnt="0">
        <dgm:presLayoutVars>
          <dgm:dir/>
          <dgm:resizeHandles val="exact"/>
        </dgm:presLayoutVars>
      </dgm:prSet>
      <dgm:spPr/>
    </dgm:pt>
    <dgm:pt modelId="{3A4FB1DE-7E88-4FC0-9D85-CB1E387B1B64}" type="pres">
      <dgm:prSet presAssocID="{5218E4B0-1399-484E-B088-767FDE3C44CD}" presName="compNode" presStyleCnt="0"/>
      <dgm:spPr/>
    </dgm:pt>
    <dgm:pt modelId="{FC734038-08E7-4EBC-ACC1-328A8E73E060}" type="pres">
      <dgm:prSet presAssocID="{5218E4B0-1399-484E-B088-767FDE3C44CD}" presName="iconBgRect" presStyleLbl="bgShp" presStyleIdx="0" presStyleCnt="3"/>
      <dgm:spPr/>
    </dgm:pt>
    <dgm:pt modelId="{BAE737F9-58A1-4926-B60D-534F50A2CB5E}" type="pres">
      <dgm:prSet presAssocID="{5218E4B0-1399-484E-B088-767FDE3C44C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65A8F81-8485-4038-9696-2D6AB361E0D4}" type="pres">
      <dgm:prSet presAssocID="{5218E4B0-1399-484E-B088-767FDE3C44CD}" presName="spaceRect" presStyleCnt="0"/>
      <dgm:spPr/>
    </dgm:pt>
    <dgm:pt modelId="{2A0E7FC0-1EE6-4DB0-9727-3287DF4DD171}" type="pres">
      <dgm:prSet presAssocID="{5218E4B0-1399-484E-B088-767FDE3C44CD}" presName="textRect" presStyleLbl="revTx" presStyleIdx="0" presStyleCnt="3">
        <dgm:presLayoutVars>
          <dgm:chMax val="1"/>
          <dgm:chPref val="1"/>
        </dgm:presLayoutVars>
      </dgm:prSet>
      <dgm:spPr/>
    </dgm:pt>
    <dgm:pt modelId="{D89ACCBE-9F27-43DC-A944-B622D7124F34}" type="pres">
      <dgm:prSet presAssocID="{FD0A347B-8E3D-42D1-BBE2-8D959B46552B}" presName="sibTrans" presStyleCnt="0"/>
      <dgm:spPr/>
    </dgm:pt>
    <dgm:pt modelId="{5C8EDAA9-EDBE-4D44-8A7B-7527A1101A33}" type="pres">
      <dgm:prSet presAssocID="{33A5A405-7C74-4FA9-8B4E-7215C6462D26}" presName="compNode" presStyleCnt="0"/>
      <dgm:spPr/>
    </dgm:pt>
    <dgm:pt modelId="{D586F52F-27A9-48D6-843F-EE0048549293}" type="pres">
      <dgm:prSet presAssocID="{33A5A405-7C74-4FA9-8B4E-7215C6462D26}" presName="iconBgRect" presStyleLbl="bgShp" presStyleIdx="1" presStyleCnt="3"/>
      <dgm:spPr/>
    </dgm:pt>
    <dgm:pt modelId="{019749F8-A7D0-486A-8243-DE3DD65CC94D}" type="pres">
      <dgm:prSet presAssocID="{33A5A405-7C74-4FA9-8B4E-7215C6462D2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ideo camera"/>
        </a:ext>
      </dgm:extLst>
    </dgm:pt>
    <dgm:pt modelId="{DC21687C-49EB-40DC-A9B5-D91A715AE0D1}" type="pres">
      <dgm:prSet presAssocID="{33A5A405-7C74-4FA9-8B4E-7215C6462D26}" presName="spaceRect" presStyleCnt="0"/>
      <dgm:spPr/>
    </dgm:pt>
    <dgm:pt modelId="{6D3DC5E7-C435-471A-AD16-CC92467C9023}" type="pres">
      <dgm:prSet presAssocID="{33A5A405-7C74-4FA9-8B4E-7215C6462D26}" presName="textRect" presStyleLbl="revTx" presStyleIdx="1" presStyleCnt="3">
        <dgm:presLayoutVars>
          <dgm:chMax val="1"/>
          <dgm:chPref val="1"/>
        </dgm:presLayoutVars>
      </dgm:prSet>
      <dgm:spPr/>
    </dgm:pt>
    <dgm:pt modelId="{CCBEAF39-8E01-4669-B462-CFD47CF718E9}" type="pres">
      <dgm:prSet presAssocID="{02C66B55-F81D-4023-BA8F-12B11A22A965}" presName="sibTrans" presStyleCnt="0"/>
      <dgm:spPr/>
    </dgm:pt>
    <dgm:pt modelId="{6D2B0FA4-3155-4F01-976F-536976D2B8B3}" type="pres">
      <dgm:prSet presAssocID="{16629A3E-A205-48D0-93C9-2B0AD98356BA}" presName="compNode" presStyleCnt="0"/>
      <dgm:spPr/>
    </dgm:pt>
    <dgm:pt modelId="{F4B8D0AA-592C-49E7-97BA-193D46A16993}" type="pres">
      <dgm:prSet presAssocID="{16629A3E-A205-48D0-93C9-2B0AD98356BA}" presName="iconBgRect" presStyleLbl="bgShp" presStyleIdx="2" presStyleCnt="3"/>
      <dgm:spPr/>
    </dgm:pt>
    <dgm:pt modelId="{F6E3E64E-FD86-46CC-9E88-3DFE295152EA}" type="pres">
      <dgm:prSet presAssocID="{16629A3E-A205-48D0-93C9-2B0AD98356B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twork"/>
        </a:ext>
      </dgm:extLst>
    </dgm:pt>
    <dgm:pt modelId="{15120301-1D4E-4D43-AE3D-0432F7513FBC}" type="pres">
      <dgm:prSet presAssocID="{16629A3E-A205-48D0-93C9-2B0AD98356BA}" presName="spaceRect" presStyleCnt="0"/>
      <dgm:spPr/>
    </dgm:pt>
    <dgm:pt modelId="{B0690943-A237-4C9A-ADD1-8982F39809B0}" type="pres">
      <dgm:prSet presAssocID="{16629A3E-A205-48D0-93C9-2B0AD98356BA}" presName="textRect" presStyleLbl="revTx" presStyleIdx="2" presStyleCnt="3">
        <dgm:presLayoutVars>
          <dgm:chMax val="1"/>
          <dgm:chPref val="1"/>
        </dgm:presLayoutVars>
      </dgm:prSet>
      <dgm:spPr/>
    </dgm:pt>
  </dgm:ptLst>
  <dgm:cxnLst>
    <dgm:cxn modelId="{DEB2C203-C9E7-4270-9B76-A4604817A3E9}" srcId="{5357C24A-1049-4733-B3C3-8B5DC326EEA9}" destId="{16629A3E-A205-48D0-93C9-2B0AD98356BA}" srcOrd="2" destOrd="0" parTransId="{DECCB9E4-8662-40C4-9BCE-2D10643BC3AC}" sibTransId="{36FA4D93-9BD9-499E-B7AB-713833154772}"/>
    <dgm:cxn modelId="{CE9E7C41-0213-4CD6-BEDA-4D9380A7A8AC}" type="presOf" srcId="{33A5A405-7C74-4FA9-8B4E-7215C6462D26}" destId="{6D3DC5E7-C435-471A-AD16-CC92467C9023}" srcOrd="0" destOrd="0" presId="urn:microsoft.com/office/officeart/2018/5/layout/IconCircleLabelList"/>
    <dgm:cxn modelId="{192BA152-8ADE-4497-A9AF-0956C2A36027}" type="presOf" srcId="{16629A3E-A205-48D0-93C9-2B0AD98356BA}" destId="{B0690943-A237-4C9A-ADD1-8982F39809B0}" srcOrd="0" destOrd="0" presId="urn:microsoft.com/office/officeart/2018/5/layout/IconCircleLabelList"/>
    <dgm:cxn modelId="{9E4A0F78-1538-4AF9-B3D5-66A054FC56E9}" srcId="{5357C24A-1049-4733-B3C3-8B5DC326EEA9}" destId="{5218E4B0-1399-484E-B088-767FDE3C44CD}" srcOrd="0" destOrd="0" parTransId="{5486195D-94A5-4EC0-993D-549E1706E367}" sibTransId="{FD0A347B-8E3D-42D1-BBE2-8D959B46552B}"/>
    <dgm:cxn modelId="{05090284-EB69-4ADD-A1E3-2BC5D04F9ADF}" srcId="{5357C24A-1049-4733-B3C3-8B5DC326EEA9}" destId="{33A5A405-7C74-4FA9-8B4E-7215C6462D26}" srcOrd="1" destOrd="0" parTransId="{5B75104F-AFC2-4C62-A643-04BC04E168C3}" sibTransId="{02C66B55-F81D-4023-BA8F-12B11A22A965}"/>
    <dgm:cxn modelId="{1DB4D7D4-22AE-429B-BA96-D9A105D606DA}" type="presOf" srcId="{5218E4B0-1399-484E-B088-767FDE3C44CD}" destId="{2A0E7FC0-1EE6-4DB0-9727-3287DF4DD171}" srcOrd="0" destOrd="0" presId="urn:microsoft.com/office/officeart/2018/5/layout/IconCircleLabelList"/>
    <dgm:cxn modelId="{46028BE1-82A9-4FB2-B6B5-F12AD85026FB}" type="presOf" srcId="{5357C24A-1049-4733-B3C3-8B5DC326EEA9}" destId="{2486C531-BABE-41B2-BAC6-66E4560461A6}" srcOrd="0" destOrd="0" presId="urn:microsoft.com/office/officeart/2018/5/layout/IconCircleLabelList"/>
    <dgm:cxn modelId="{15F9A2C0-5060-42EF-92F3-CB3878AA7F04}" type="presParOf" srcId="{2486C531-BABE-41B2-BAC6-66E4560461A6}" destId="{3A4FB1DE-7E88-4FC0-9D85-CB1E387B1B64}" srcOrd="0" destOrd="0" presId="urn:microsoft.com/office/officeart/2018/5/layout/IconCircleLabelList"/>
    <dgm:cxn modelId="{6FBDEB49-27E6-4BEA-B817-A366DC266D23}" type="presParOf" srcId="{3A4FB1DE-7E88-4FC0-9D85-CB1E387B1B64}" destId="{FC734038-08E7-4EBC-ACC1-328A8E73E060}" srcOrd="0" destOrd="0" presId="urn:microsoft.com/office/officeart/2018/5/layout/IconCircleLabelList"/>
    <dgm:cxn modelId="{759B50AC-FBB5-4A32-95BF-4148AE572493}" type="presParOf" srcId="{3A4FB1DE-7E88-4FC0-9D85-CB1E387B1B64}" destId="{BAE737F9-58A1-4926-B60D-534F50A2CB5E}" srcOrd="1" destOrd="0" presId="urn:microsoft.com/office/officeart/2018/5/layout/IconCircleLabelList"/>
    <dgm:cxn modelId="{26DB65A6-16E7-459D-9D27-EDAA436266D2}" type="presParOf" srcId="{3A4FB1DE-7E88-4FC0-9D85-CB1E387B1B64}" destId="{765A8F81-8485-4038-9696-2D6AB361E0D4}" srcOrd="2" destOrd="0" presId="urn:microsoft.com/office/officeart/2018/5/layout/IconCircleLabelList"/>
    <dgm:cxn modelId="{40B83EFE-46A7-4F96-A73A-2191639738CB}" type="presParOf" srcId="{3A4FB1DE-7E88-4FC0-9D85-CB1E387B1B64}" destId="{2A0E7FC0-1EE6-4DB0-9727-3287DF4DD171}" srcOrd="3" destOrd="0" presId="urn:microsoft.com/office/officeart/2018/5/layout/IconCircleLabelList"/>
    <dgm:cxn modelId="{AB47CD88-491B-4850-93C2-4B2D2F91FEA9}" type="presParOf" srcId="{2486C531-BABE-41B2-BAC6-66E4560461A6}" destId="{D89ACCBE-9F27-43DC-A944-B622D7124F34}" srcOrd="1" destOrd="0" presId="urn:microsoft.com/office/officeart/2018/5/layout/IconCircleLabelList"/>
    <dgm:cxn modelId="{2F0B128E-E8B9-47D4-8696-73BEB37D1BB9}" type="presParOf" srcId="{2486C531-BABE-41B2-BAC6-66E4560461A6}" destId="{5C8EDAA9-EDBE-4D44-8A7B-7527A1101A33}" srcOrd="2" destOrd="0" presId="urn:microsoft.com/office/officeart/2018/5/layout/IconCircleLabelList"/>
    <dgm:cxn modelId="{2E343716-F718-4E0C-BE14-C0D2964B3DE8}" type="presParOf" srcId="{5C8EDAA9-EDBE-4D44-8A7B-7527A1101A33}" destId="{D586F52F-27A9-48D6-843F-EE0048549293}" srcOrd="0" destOrd="0" presId="urn:microsoft.com/office/officeart/2018/5/layout/IconCircleLabelList"/>
    <dgm:cxn modelId="{DE1B20DF-C237-4447-BE64-53A7BD73D7D0}" type="presParOf" srcId="{5C8EDAA9-EDBE-4D44-8A7B-7527A1101A33}" destId="{019749F8-A7D0-486A-8243-DE3DD65CC94D}" srcOrd="1" destOrd="0" presId="urn:microsoft.com/office/officeart/2018/5/layout/IconCircleLabelList"/>
    <dgm:cxn modelId="{8E30F6FE-FDB4-4589-A27F-26E0BF5F12E4}" type="presParOf" srcId="{5C8EDAA9-EDBE-4D44-8A7B-7527A1101A33}" destId="{DC21687C-49EB-40DC-A9B5-D91A715AE0D1}" srcOrd="2" destOrd="0" presId="urn:microsoft.com/office/officeart/2018/5/layout/IconCircleLabelList"/>
    <dgm:cxn modelId="{324A6443-074F-4D97-BB88-CE7AEB645ED2}" type="presParOf" srcId="{5C8EDAA9-EDBE-4D44-8A7B-7527A1101A33}" destId="{6D3DC5E7-C435-471A-AD16-CC92467C9023}" srcOrd="3" destOrd="0" presId="urn:microsoft.com/office/officeart/2018/5/layout/IconCircleLabelList"/>
    <dgm:cxn modelId="{0F750E1E-0215-4618-900B-12046E0EAA08}" type="presParOf" srcId="{2486C531-BABE-41B2-BAC6-66E4560461A6}" destId="{CCBEAF39-8E01-4669-B462-CFD47CF718E9}" srcOrd="3" destOrd="0" presId="urn:microsoft.com/office/officeart/2018/5/layout/IconCircleLabelList"/>
    <dgm:cxn modelId="{E6B00F0C-5286-4809-93DF-B5DFF6D921CA}" type="presParOf" srcId="{2486C531-BABE-41B2-BAC6-66E4560461A6}" destId="{6D2B0FA4-3155-4F01-976F-536976D2B8B3}" srcOrd="4" destOrd="0" presId="urn:microsoft.com/office/officeart/2018/5/layout/IconCircleLabelList"/>
    <dgm:cxn modelId="{F46A0A0C-3D5F-4B15-B292-982BE62B4F14}" type="presParOf" srcId="{6D2B0FA4-3155-4F01-976F-536976D2B8B3}" destId="{F4B8D0AA-592C-49E7-97BA-193D46A16993}" srcOrd="0" destOrd="0" presId="urn:microsoft.com/office/officeart/2018/5/layout/IconCircleLabelList"/>
    <dgm:cxn modelId="{6740C950-5DE2-4F3E-8D5D-4D3BE076CAFC}" type="presParOf" srcId="{6D2B0FA4-3155-4F01-976F-536976D2B8B3}" destId="{F6E3E64E-FD86-46CC-9E88-3DFE295152EA}" srcOrd="1" destOrd="0" presId="urn:microsoft.com/office/officeart/2018/5/layout/IconCircleLabelList"/>
    <dgm:cxn modelId="{2775E118-4F29-48CA-AF8F-F0CEB34A714E}" type="presParOf" srcId="{6D2B0FA4-3155-4F01-976F-536976D2B8B3}" destId="{15120301-1D4E-4D43-AE3D-0432F7513FBC}" srcOrd="2" destOrd="0" presId="urn:microsoft.com/office/officeart/2018/5/layout/IconCircleLabelList"/>
    <dgm:cxn modelId="{54B544C1-15EF-410A-95AA-34D5D2253E3B}" type="presParOf" srcId="{6D2B0FA4-3155-4F01-976F-536976D2B8B3}" destId="{B0690943-A237-4C9A-ADD1-8982F39809B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D47E0-C181-475F-BEDC-CD95DC032896}">
      <dsp:nvSpPr>
        <dsp:cNvPr id="0" name=""/>
        <dsp:cNvSpPr/>
      </dsp:nvSpPr>
      <dsp:spPr>
        <a:xfrm>
          <a:off x="962" y="1068553"/>
          <a:ext cx="2252792" cy="112639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cs typeface="Calibri Light"/>
            </a:rPr>
            <a:t>A process of life-long </a:t>
          </a:r>
          <a:r>
            <a:rPr lang="en-US" sz="1800" kern="1200" dirty="0"/>
            <a:t>learning and compassionate self-reflection</a:t>
          </a:r>
        </a:p>
      </dsp:txBody>
      <dsp:txXfrm>
        <a:off x="33953" y="1101544"/>
        <a:ext cx="2186810" cy="1060414"/>
      </dsp:txXfrm>
    </dsp:sp>
    <dsp:sp modelId="{3A319B6B-C8A6-468A-9F4C-EC1B88DCF43D}">
      <dsp:nvSpPr>
        <dsp:cNvPr id="0" name=""/>
        <dsp:cNvSpPr/>
      </dsp:nvSpPr>
      <dsp:spPr>
        <a:xfrm>
          <a:off x="2816953" y="1068553"/>
          <a:ext cx="2252792" cy="1126396"/>
        </a:xfrm>
        <a:prstGeom prst="roundRect">
          <a:avLst>
            <a:gd name="adj" fmla="val 1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cs typeface="Calibri Light"/>
            </a:rPr>
            <a:t>A commitment to recognize </a:t>
          </a:r>
          <a:r>
            <a:rPr lang="en-US" sz="1800" kern="1200" dirty="0"/>
            <a:t>and mitigate power imbalances</a:t>
          </a:r>
        </a:p>
      </dsp:txBody>
      <dsp:txXfrm>
        <a:off x="2849944" y="1101544"/>
        <a:ext cx="2186810" cy="1060414"/>
      </dsp:txXfrm>
    </dsp:sp>
    <dsp:sp modelId="{7AF3A3BB-55B0-481B-AE2D-BE4F28993FDA}">
      <dsp:nvSpPr>
        <dsp:cNvPr id="0" name=""/>
        <dsp:cNvSpPr/>
      </dsp:nvSpPr>
      <dsp:spPr>
        <a:xfrm>
          <a:off x="5632944" y="1068553"/>
          <a:ext cx="2252792" cy="1126396"/>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cs typeface="Calibri Light"/>
            </a:rPr>
            <a:t>A commitment to institutional </a:t>
          </a:r>
          <a:r>
            <a:rPr lang="en-US" sz="1800" kern="1200" dirty="0"/>
            <a:t>accountability</a:t>
          </a:r>
        </a:p>
      </dsp:txBody>
      <dsp:txXfrm>
        <a:off x="5665935" y="1101544"/>
        <a:ext cx="2186810" cy="1060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BFAB4-7D53-4CE5-BE13-A6562CF45BBB}">
      <dsp:nvSpPr>
        <dsp:cNvPr id="0" name=""/>
        <dsp:cNvSpPr/>
      </dsp:nvSpPr>
      <dsp:spPr>
        <a:xfrm>
          <a:off x="0" y="0"/>
          <a:ext cx="45672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49C984-BB04-4772-82AA-DF467D4873F7}">
      <dsp:nvSpPr>
        <dsp:cNvPr id="0" name=""/>
        <dsp:cNvSpPr/>
      </dsp:nvSpPr>
      <dsp:spPr>
        <a:xfrm>
          <a:off x="0" y="0"/>
          <a:ext cx="45672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Anti-immigrant sentiment</a:t>
          </a:r>
        </a:p>
      </dsp:txBody>
      <dsp:txXfrm>
        <a:off x="0" y="0"/>
        <a:ext cx="4567238" cy="1393031"/>
      </dsp:txXfrm>
    </dsp:sp>
    <dsp:sp modelId="{C2D4440A-4E0E-4122-A80A-00380EE3A0D0}">
      <dsp:nvSpPr>
        <dsp:cNvPr id="0" name=""/>
        <dsp:cNvSpPr/>
      </dsp:nvSpPr>
      <dsp:spPr>
        <a:xfrm>
          <a:off x="0" y="1393031"/>
          <a:ext cx="4567238"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FF9D24-F0C0-4B7E-946D-87679C55C776}">
      <dsp:nvSpPr>
        <dsp:cNvPr id="0" name=""/>
        <dsp:cNvSpPr/>
      </dsp:nvSpPr>
      <dsp:spPr>
        <a:xfrm>
          <a:off x="0" y="1393031"/>
          <a:ext cx="45672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Racism/ Discrimination</a:t>
          </a:r>
        </a:p>
      </dsp:txBody>
      <dsp:txXfrm>
        <a:off x="0" y="1393031"/>
        <a:ext cx="4567238" cy="1393031"/>
      </dsp:txXfrm>
    </dsp:sp>
    <dsp:sp modelId="{6E18133C-7931-4A9E-AF62-71AF960D5305}">
      <dsp:nvSpPr>
        <dsp:cNvPr id="0" name=""/>
        <dsp:cNvSpPr/>
      </dsp:nvSpPr>
      <dsp:spPr>
        <a:xfrm>
          <a:off x="0" y="2786062"/>
          <a:ext cx="4567238"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0350C4-30C3-4953-B76B-D9AD678CEF9B}">
      <dsp:nvSpPr>
        <dsp:cNvPr id="0" name=""/>
        <dsp:cNvSpPr/>
      </dsp:nvSpPr>
      <dsp:spPr>
        <a:xfrm>
          <a:off x="0" y="2786062"/>
          <a:ext cx="45672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Inequality and violence in country of origin</a:t>
          </a:r>
        </a:p>
      </dsp:txBody>
      <dsp:txXfrm>
        <a:off x="0" y="2786062"/>
        <a:ext cx="4567238" cy="1393031"/>
      </dsp:txXfrm>
    </dsp:sp>
    <dsp:sp modelId="{F63FC62B-4052-489E-A610-B17CC58CBDA6}">
      <dsp:nvSpPr>
        <dsp:cNvPr id="0" name=""/>
        <dsp:cNvSpPr/>
      </dsp:nvSpPr>
      <dsp:spPr>
        <a:xfrm>
          <a:off x="0" y="4179093"/>
          <a:ext cx="4567238"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271F60-00E1-4946-A8F5-C6D947878405}">
      <dsp:nvSpPr>
        <dsp:cNvPr id="0" name=""/>
        <dsp:cNvSpPr/>
      </dsp:nvSpPr>
      <dsp:spPr>
        <a:xfrm>
          <a:off x="0" y="4179093"/>
          <a:ext cx="45672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Difficult immigration laws and system</a:t>
          </a:r>
        </a:p>
      </dsp:txBody>
      <dsp:txXfrm>
        <a:off x="0" y="4179093"/>
        <a:ext cx="4567238" cy="1393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3445F-13F1-4A39-BCA9-40C6CBCF00AE}">
      <dsp:nvSpPr>
        <dsp:cNvPr id="0" name=""/>
        <dsp:cNvSpPr/>
      </dsp:nvSpPr>
      <dsp:spPr>
        <a:xfrm>
          <a:off x="0" y="2626263"/>
          <a:ext cx="7886700" cy="17231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t>Coping Mechanism- “</a:t>
          </a:r>
          <a:r>
            <a:rPr lang="en-US" sz="2900" i="1" kern="1200"/>
            <a:t>Hay que poner de su parte”</a:t>
          </a:r>
          <a:endParaRPr lang="en-US" sz="2900" kern="1200"/>
        </a:p>
      </dsp:txBody>
      <dsp:txXfrm>
        <a:off x="0" y="2626263"/>
        <a:ext cx="7886700" cy="930480"/>
      </dsp:txXfrm>
    </dsp:sp>
    <dsp:sp modelId="{5CC310F9-DF21-46CE-8FEF-EA7ECAAA67EF}">
      <dsp:nvSpPr>
        <dsp:cNvPr id="0" name=""/>
        <dsp:cNvSpPr/>
      </dsp:nvSpPr>
      <dsp:spPr>
        <a:xfrm>
          <a:off x="0" y="3522281"/>
          <a:ext cx="1971674" cy="79263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b="1" kern="1200"/>
            <a:t>Controlarse- </a:t>
          </a:r>
          <a:r>
            <a:rPr lang="en-US" sz="1700" kern="1200"/>
            <a:t>control your emotions</a:t>
          </a:r>
        </a:p>
      </dsp:txBody>
      <dsp:txXfrm>
        <a:off x="0" y="3522281"/>
        <a:ext cx="1971674" cy="792631"/>
      </dsp:txXfrm>
    </dsp:sp>
    <dsp:sp modelId="{288FA28D-EEF3-4EE8-AF5E-621A3CD0F22D}">
      <dsp:nvSpPr>
        <dsp:cNvPr id="0" name=""/>
        <dsp:cNvSpPr/>
      </dsp:nvSpPr>
      <dsp:spPr>
        <a:xfrm>
          <a:off x="1971675" y="3522281"/>
          <a:ext cx="1971674" cy="792631"/>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b="1" kern="1200"/>
            <a:t>No pensar- </a:t>
          </a:r>
          <a:r>
            <a:rPr lang="en-US" sz="1700" kern="1200"/>
            <a:t>Don’t think</a:t>
          </a:r>
        </a:p>
      </dsp:txBody>
      <dsp:txXfrm>
        <a:off x="1971675" y="3522281"/>
        <a:ext cx="1971674" cy="792631"/>
      </dsp:txXfrm>
    </dsp:sp>
    <dsp:sp modelId="{831ABC31-11A5-4179-B62A-6315C6E32829}">
      <dsp:nvSpPr>
        <dsp:cNvPr id="0" name=""/>
        <dsp:cNvSpPr/>
      </dsp:nvSpPr>
      <dsp:spPr>
        <a:xfrm>
          <a:off x="3943350" y="3522281"/>
          <a:ext cx="1971674" cy="792631"/>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b="1" kern="1200"/>
            <a:t>Resignarse- </a:t>
          </a:r>
          <a:r>
            <a:rPr lang="en-US" sz="1700" kern="1200"/>
            <a:t>Resignation</a:t>
          </a:r>
        </a:p>
      </dsp:txBody>
      <dsp:txXfrm>
        <a:off x="3943350" y="3522281"/>
        <a:ext cx="1971674" cy="792631"/>
      </dsp:txXfrm>
    </dsp:sp>
    <dsp:sp modelId="{461E6F64-9374-46F0-BEA3-0C209357E127}">
      <dsp:nvSpPr>
        <dsp:cNvPr id="0" name=""/>
        <dsp:cNvSpPr/>
      </dsp:nvSpPr>
      <dsp:spPr>
        <a:xfrm>
          <a:off x="5915024" y="3522281"/>
          <a:ext cx="1971674" cy="792631"/>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b="1" kern="1200"/>
            <a:t>Sobreponerse- </a:t>
          </a:r>
          <a:r>
            <a:rPr lang="en-US" sz="1700" kern="1200"/>
            <a:t>Overcome</a:t>
          </a:r>
        </a:p>
      </dsp:txBody>
      <dsp:txXfrm>
        <a:off x="5915024" y="3522281"/>
        <a:ext cx="1971674" cy="792631"/>
      </dsp:txXfrm>
    </dsp:sp>
    <dsp:sp modelId="{12AD3066-55A7-4C1F-9A1E-014202928495}">
      <dsp:nvSpPr>
        <dsp:cNvPr id="0" name=""/>
        <dsp:cNvSpPr/>
      </dsp:nvSpPr>
      <dsp:spPr>
        <a:xfrm rot="10800000">
          <a:off x="0" y="1962"/>
          <a:ext cx="7886700" cy="2650147"/>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a:t>Fatalism-There is little in life under one’s control. (External locus of control). </a:t>
          </a:r>
          <a:r>
            <a:rPr lang="en-US" sz="2900" i="1" kern="1200"/>
            <a:t>“Si Dios quiere”</a:t>
          </a:r>
          <a:endParaRPr lang="en-US" sz="2900" kern="1200"/>
        </a:p>
      </dsp:txBody>
      <dsp:txXfrm rot="10800000">
        <a:off x="0" y="1962"/>
        <a:ext cx="7886700" cy="1721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34038-08E7-4EBC-ACC1-328A8E73E060}">
      <dsp:nvSpPr>
        <dsp:cNvPr id="0" name=""/>
        <dsp:cNvSpPr/>
      </dsp:nvSpPr>
      <dsp:spPr>
        <a:xfrm>
          <a:off x="530099" y="349252"/>
          <a:ext cx="1406812" cy="1406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AE737F9-58A1-4926-B60D-534F50A2CB5E}">
      <dsp:nvSpPr>
        <dsp:cNvPr id="0" name=""/>
        <dsp:cNvSpPr/>
      </dsp:nvSpPr>
      <dsp:spPr>
        <a:xfrm>
          <a:off x="829912" y="649064"/>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A0E7FC0-1EE6-4DB0-9727-3287DF4DD171}">
      <dsp:nvSpPr>
        <dsp:cNvPr id="0" name=""/>
        <dsp:cNvSpPr/>
      </dsp:nvSpPr>
      <dsp:spPr>
        <a:xfrm>
          <a:off x="80381" y="2194252"/>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Reducing power differential in the relationship between client and provider</a:t>
          </a:r>
        </a:p>
      </dsp:txBody>
      <dsp:txXfrm>
        <a:off x="80381" y="2194252"/>
        <a:ext cx="2306250" cy="720000"/>
      </dsp:txXfrm>
    </dsp:sp>
    <dsp:sp modelId="{D586F52F-27A9-48D6-843F-EE0048549293}">
      <dsp:nvSpPr>
        <dsp:cNvPr id="0" name=""/>
        <dsp:cNvSpPr/>
      </dsp:nvSpPr>
      <dsp:spPr>
        <a:xfrm>
          <a:off x="3239943" y="349252"/>
          <a:ext cx="1406812" cy="1406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19749F8-A7D0-486A-8243-DE3DD65CC94D}">
      <dsp:nvSpPr>
        <dsp:cNvPr id="0" name=""/>
        <dsp:cNvSpPr/>
      </dsp:nvSpPr>
      <dsp:spPr>
        <a:xfrm>
          <a:off x="3539756" y="649064"/>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D3DC5E7-C435-471A-AD16-CC92467C9023}">
      <dsp:nvSpPr>
        <dsp:cNvPr id="0" name=""/>
        <dsp:cNvSpPr/>
      </dsp:nvSpPr>
      <dsp:spPr>
        <a:xfrm>
          <a:off x="2790224" y="2194252"/>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Emphaizing client's strenghts and resilience</a:t>
          </a:r>
        </a:p>
      </dsp:txBody>
      <dsp:txXfrm>
        <a:off x="2790224" y="2194252"/>
        <a:ext cx="2306250" cy="720000"/>
      </dsp:txXfrm>
    </dsp:sp>
    <dsp:sp modelId="{F4B8D0AA-592C-49E7-97BA-193D46A16993}">
      <dsp:nvSpPr>
        <dsp:cNvPr id="0" name=""/>
        <dsp:cNvSpPr/>
      </dsp:nvSpPr>
      <dsp:spPr>
        <a:xfrm>
          <a:off x="5949787" y="349252"/>
          <a:ext cx="1406812" cy="1406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6E3E64E-FD86-46CC-9E88-3DFE295152EA}">
      <dsp:nvSpPr>
        <dsp:cNvPr id="0" name=""/>
        <dsp:cNvSpPr/>
      </dsp:nvSpPr>
      <dsp:spPr>
        <a:xfrm>
          <a:off x="6249600" y="649064"/>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0690943-A237-4C9A-ADD1-8982F39809B0}">
      <dsp:nvSpPr>
        <dsp:cNvPr id="0" name=""/>
        <dsp:cNvSpPr/>
      </dsp:nvSpPr>
      <dsp:spPr>
        <a:xfrm>
          <a:off x="5500068" y="2194252"/>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Framing the relatioship as cooperative and co-learning between the provider and the client</a:t>
          </a:r>
        </a:p>
      </dsp:txBody>
      <dsp:txXfrm>
        <a:off x="5500068" y="2194252"/>
        <a:ext cx="23062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s-DO"/>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FC5245A4-B4C7-4C95-AFFF-86AC3BDEB77C}" type="datetimeFigureOut">
              <a:rPr lang="es-DO" smtClean="0"/>
              <a:t>4/6/2019</a:t>
            </a:fld>
            <a:endParaRPr lang="es-DO"/>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s-DO"/>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DO"/>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s-DO"/>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E8984B0A-EE0B-4748-A261-0FF9889DCB7F}" type="slidenum">
              <a:rPr lang="es-DO" smtClean="0"/>
              <a:t>‹#›</a:t>
            </a:fld>
            <a:endParaRPr lang="es-DO"/>
          </a:p>
        </p:txBody>
      </p:sp>
    </p:spTree>
    <p:extLst>
      <p:ext uri="{BB962C8B-B14F-4D97-AF65-F5344CB8AC3E}">
        <p14:creationId xmlns:p14="http://schemas.microsoft.com/office/powerpoint/2010/main" val="1180877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1</a:t>
            </a:fld>
            <a:endParaRPr lang="es-DO"/>
          </a:p>
        </p:txBody>
      </p:sp>
    </p:spTree>
    <p:extLst>
      <p:ext uri="{BB962C8B-B14F-4D97-AF65-F5344CB8AC3E}">
        <p14:creationId xmlns:p14="http://schemas.microsoft.com/office/powerpoint/2010/main" val="3075326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10</a:t>
            </a:fld>
            <a:endParaRPr lang="es-DO"/>
          </a:p>
        </p:txBody>
      </p:sp>
    </p:spTree>
    <p:extLst>
      <p:ext uri="{BB962C8B-B14F-4D97-AF65-F5344CB8AC3E}">
        <p14:creationId xmlns:p14="http://schemas.microsoft.com/office/powerpoint/2010/main" val="399404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564875EC-BAE0-4A32-BC12-333A9BCF74AE}" type="slidenum">
              <a:rPr lang="es-DO" smtClean="0"/>
              <a:t>11</a:t>
            </a:fld>
            <a:endParaRPr lang="es-DO"/>
          </a:p>
        </p:txBody>
      </p:sp>
    </p:spTree>
    <p:extLst>
      <p:ext uri="{BB962C8B-B14F-4D97-AF65-F5344CB8AC3E}">
        <p14:creationId xmlns:p14="http://schemas.microsoft.com/office/powerpoint/2010/main" val="456896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12</a:t>
            </a:fld>
            <a:endParaRPr lang="es-DO"/>
          </a:p>
        </p:txBody>
      </p:sp>
    </p:spTree>
    <p:extLst>
      <p:ext uri="{BB962C8B-B14F-4D97-AF65-F5344CB8AC3E}">
        <p14:creationId xmlns:p14="http://schemas.microsoft.com/office/powerpoint/2010/main" val="1062461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14</a:t>
            </a:fld>
            <a:endParaRPr lang="es-DO"/>
          </a:p>
        </p:txBody>
      </p:sp>
    </p:spTree>
    <p:extLst>
      <p:ext uri="{BB962C8B-B14F-4D97-AF65-F5344CB8AC3E}">
        <p14:creationId xmlns:p14="http://schemas.microsoft.com/office/powerpoint/2010/main" val="3833878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15</a:t>
            </a:fld>
            <a:endParaRPr lang="es-DO"/>
          </a:p>
        </p:txBody>
      </p:sp>
    </p:spTree>
    <p:extLst>
      <p:ext uri="{BB962C8B-B14F-4D97-AF65-F5344CB8AC3E}">
        <p14:creationId xmlns:p14="http://schemas.microsoft.com/office/powerpoint/2010/main" val="1625954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16</a:t>
            </a:fld>
            <a:endParaRPr lang="es-DO"/>
          </a:p>
        </p:txBody>
      </p:sp>
    </p:spTree>
    <p:extLst>
      <p:ext uri="{BB962C8B-B14F-4D97-AF65-F5344CB8AC3E}">
        <p14:creationId xmlns:p14="http://schemas.microsoft.com/office/powerpoint/2010/main" val="1163009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Implications: if you are a</a:t>
            </a:r>
            <a:r>
              <a:rPr lang="en-US" baseline="0"/>
              <a:t> counselor, you become family.</a:t>
            </a:r>
            <a:r>
              <a:rPr lang="en-US"/>
              <a:t> </a:t>
            </a:r>
            <a:r>
              <a:rPr lang="en-US" baseline="0"/>
              <a:t> People might bring food or gifts to you.</a:t>
            </a:r>
            <a:r>
              <a:rPr lang="en-US"/>
              <a:t> </a:t>
            </a:r>
            <a:r>
              <a:rPr lang="en-US" baseline="0"/>
              <a:t> Counselors might find themselves self-disclosing a little bit more than when working with Americans clients.</a:t>
            </a:r>
            <a:endParaRPr lang="es-DO"/>
          </a:p>
          <a:p>
            <a:pPr marL="1085850" lvl="2" indent="-171450">
              <a:lnSpc>
                <a:spcPct val="90000"/>
              </a:lnSpc>
              <a:spcBef>
                <a:spcPts val="500"/>
              </a:spcBef>
              <a:buFont typeface="Arial"/>
              <a:buChar char="•"/>
            </a:pPr>
            <a:r>
              <a:rPr lang="en-US" b="1"/>
              <a:t>Politeness</a:t>
            </a:r>
            <a:r>
              <a:rPr lang="en-US"/>
              <a:t>- Amabilidad/ civility/ embedded in the Spanish language.  Need to explain a lot/openness. </a:t>
            </a:r>
          </a:p>
          <a:p>
            <a:pPr marL="1085850" lvl="2" indent="-171450">
              <a:lnSpc>
                <a:spcPct val="90000"/>
              </a:lnSpc>
              <a:spcBef>
                <a:spcPts val="500"/>
              </a:spcBef>
              <a:buFont typeface="Arial"/>
              <a:buChar char="•"/>
            </a:pPr>
            <a:r>
              <a:rPr lang="en-US" b="1"/>
              <a:t>Simpatia</a:t>
            </a:r>
            <a:r>
              <a:rPr lang="en-US"/>
              <a:t>- Promotion of warm/ smooth interaction; conformity and empathy for others’ people feelings; avoidance of conflict or negative remarks. Use of indirectas, choteos (jokes), and dichos.</a:t>
            </a:r>
            <a:endParaRPr lang="es-DO"/>
          </a:p>
          <a:p>
            <a:r>
              <a:rPr lang="en-US" dirty="0"/>
              <a:t> </a:t>
            </a:r>
            <a:endParaRPr lang="es-DO">
              <a:cs typeface="Calibri"/>
            </a:endParaRPr>
          </a:p>
        </p:txBody>
      </p:sp>
      <p:sp>
        <p:nvSpPr>
          <p:cNvPr id="4" name="Slide Number Placeholder 3"/>
          <p:cNvSpPr>
            <a:spLocks noGrp="1"/>
          </p:cNvSpPr>
          <p:nvPr>
            <p:ph type="sldNum" sz="quarter" idx="10"/>
          </p:nvPr>
        </p:nvSpPr>
        <p:spPr/>
        <p:txBody>
          <a:bodyPr/>
          <a:lstStyle/>
          <a:p>
            <a:fld id="{564875EC-BAE0-4A32-BC12-333A9BCF74AE}" type="slidenum">
              <a:rPr lang="es-DO" smtClean="0"/>
              <a:t>17</a:t>
            </a:fld>
            <a:endParaRPr lang="es-DO"/>
          </a:p>
        </p:txBody>
      </p:sp>
    </p:spTree>
    <p:extLst>
      <p:ext uri="{BB962C8B-B14F-4D97-AF65-F5344CB8AC3E}">
        <p14:creationId xmlns:p14="http://schemas.microsoft.com/office/powerpoint/2010/main" val="2659878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Arial"/>
              <a:buChar char="•"/>
            </a:pPr>
            <a:r>
              <a:rPr lang="en-US"/>
              <a:t>“highly emotionalized  dependence and dutifulness within a fairly authoritarian framework”</a:t>
            </a:r>
          </a:p>
          <a:p>
            <a:pPr marL="393065" lvl="1">
              <a:lnSpc>
                <a:spcPct val="90000"/>
              </a:lnSpc>
              <a:spcBef>
                <a:spcPts val="500"/>
              </a:spcBef>
            </a:pPr>
            <a:r>
              <a:rPr lang="en-US"/>
              <a:t>                                   (Diaz-Guerrero as cited by Falicov) </a:t>
            </a:r>
          </a:p>
          <a:p>
            <a:r>
              <a:rPr lang="es-DO" dirty="0"/>
              <a:t> </a:t>
            </a:r>
            <a:endParaRPr lang="es-DO" dirty="0">
              <a:cs typeface="Calibri"/>
            </a:endParaRPr>
          </a:p>
        </p:txBody>
      </p:sp>
      <p:sp>
        <p:nvSpPr>
          <p:cNvPr id="4" name="Slide Number Placeholder 3"/>
          <p:cNvSpPr>
            <a:spLocks noGrp="1"/>
          </p:cNvSpPr>
          <p:nvPr>
            <p:ph type="sldNum" sz="quarter" idx="10"/>
          </p:nvPr>
        </p:nvSpPr>
        <p:spPr/>
        <p:txBody>
          <a:bodyPr/>
          <a:lstStyle/>
          <a:p>
            <a:fld id="{E8984B0A-EE0B-4748-A261-0FF9889DCB7F}" type="slidenum">
              <a:rPr lang="es-DO" smtClean="0"/>
              <a:t>18</a:t>
            </a:fld>
            <a:endParaRPr lang="es-DO"/>
          </a:p>
        </p:txBody>
      </p:sp>
    </p:spTree>
    <p:extLst>
      <p:ext uri="{BB962C8B-B14F-4D97-AF65-F5344CB8AC3E}">
        <p14:creationId xmlns:p14="http://schemas.microsoft.com/office/powerpoint/2010/main" val="1070856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illness: health condition that impacts</a:t>
            </a:r>
            <a:r>
              <a:rPr lang="en-US" baseline="0" dirty="0"/>
              <a:t> our thoughts, emotions and behaviors.  Severity of symptoms impacting the way somebody functions and make decisions in life. </a:t>
            </a:r>
            <a:endParaRPr lang="en-US" dirty="0"/>
          </a:p>
        </p:txBody>
      </p:sp>
      <p:sp>
        <p:nvSpPr>
          <p:cNvPr id="4" name="Slide Number Placeholder 3"/>
          <p:cNvSpPr>
            <a:spLocks noGrp="1"/>
          </p:cNvSpPr>
          <p:nvPr>
            <p:ph type="sldNum" sz="quarter" idx="10"/>
          </p:nvPr>
        </p:nvSpPr>
        <p:spPr/>
        <p:txBody>
          <a:bodyPr/>
          <a:lstStyle/>
          <a:p>
            <a:fld id="{E8984B0A-EE0B-4748-A261-0FF9889DCB7F}" type="slidenum">
              <a:rPr lang="es-DO" smtClean="0"/>
              <a:t>19</a:t>
            </a:fld>
            <a:endParaRPr lang="es-DO"/>
          </a:p>
        </p:txBody>
      </p:sp>
    </p:spTree>
    <p:extLst>
      <p:ext uri="{BB962C8B-B14F-4D97-AF65-F5344CB8AC3E}">
        <p14:creationId xmlns:p14="http://schemas.microsoft.com/office/powerpoint/2010/main" val="711914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21</a:t>
            </a:fld>
            <a:endParaRPr lang="es-DO"/>
          </a:p>
        </p:txBody>
      </p:sp>
    </p:spTree>
    <p:extLst>
      <p:ext uri="{BB962C8B-B14F-4D97-AF65-F5344CB8AC3E}">
        <p14:creationId xmlns:p14="http://schemas.microsoft.com/office/powerpoint/2010/main" val="74993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2</a:t>
            </a:fld>
            <a:endParaRPr lang="es-DO"/>
          </a:p>
        </p:txBody>
      </p:sp>
    </p:spTree>
    <p:extLst>
      <p:ext uri="{BB962C8B-B14F-4D97-AF65-F5344CB8AC3E}">
        <p14:creationId xmlns:p14="http://schemas.microsoft.com/office/powerpoint/2010/main" val="2256664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23</a:t>
            </a:fld>
            <a:endParaRPr lang="es-DO"/>
          </a:p>
        </p:txBody>
      </p:sp>
    </p:spTree>
    <p:extLst>
      <p:ext uri="{BB962C8B-B14F-4D97-AF65-F5344CB8AC3E}">
        <p14:creationId xmlns:p14="http://schemas.microsoft.com/office/powerpoint/2010/main" val="985969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a:t>
            </a:r>
            <a:r>
              <a:rPr lang="en-US" baseline="0" dirty="0"/>
              <a:t> Lack of mental health services at schools to deal with </a:t>
            </a:r>
            <a:r>
              <a:rPr lang="en-US" baseline="0" dirty="0" err="1"/>
              <a:t>hx</a:t>
            </a:r>
            <a:r>
              <a:rPr lang="en-US" baseline="0" dirty="0"/>
              <a:t> of trauma for youth that is coming to US running from violence/gangs, putting them at risk for acculturation stress, drug use, gang </a:t>
            </a:r>
            <a:r>
              <a:rPr lang="en-US" baseline="0" dirty="0" err="1"/>
              <a:t>involvment</a:t>
            </a:r>
            <a:r>
              <a:rPr lang="en-US" baseline="0" dirty="0"/>
              <a:t>, teen pregnancy and dropping out of school.</a:t>
            </a:r>
            <a:endParaRPr lang="es-DO" dirty="0"/>
          </a:p>
        </p:txBody>
      </p:sp>
      <p:sp>
        <p:nvSpPr>
          <p:cNvPr id="4" name="Slide Number Placeholder 3"/>
          <p:cNvSpPr>
            <a:spLocks noGrp="1"/>
          </p:cNvSpPr>
          <p:nvPr>
            <p:ph type="sldNum" sz="quarter" idx="10"/>
          </p:nvPr>
        </p:nvSpPr>
        <p:spPr/>
        <p:txBody>
          <a:bodyPr/>
          <a:lstStyle/>
          <a:p>
            <a:fld id="{E8984B0A-EE0B-4748-A261-0FF9889DCB7F}" type="slidenum">
              <a:rPr lang="es-DO" smtClean="0"/>
              <a:t>24</a:t>
            </a:fld>
            <a:endParaRPr lang="es-DO"/>
          </a:p>
        </p:txBody>
      </p:sp>
    </p:spTree>
    <p:extLst>
      <p:ext uri="{BB962C8B-B14F-4D97-AF65-F5344CB8AC3E}">
        <p14:creationId xmlns:p14="http://schemas.microsoft.com/office/powerpoint/2010/main" val="3888276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25</a:t>
            </a:fld>
            <a:endParaRPr lang="es-DO"/>
          </a:p>
        </p:txBody>
      </p:sp>
    </p:spTree>
    <p:extLst>
      <p:ext uri="{BB962C8B-B14F-4D97-AF65-F5344CB8AC3E}">
        <p14:creationId xmlns:p14="http://schemas.microsoft.com/office/powerpoint/2010/main" val="3058684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26</a:t>
            </a:fld>
            <a:endParaRPr lang="es-DO"/>
          </a:p>
        </p:txBody>
      </p:sp>
    </p:spTree>
    <p:extLst>
      <p:ext uri="{BB962C8B-B14F-4D97-AF65-F5344CB8AC3E}">
        <p14:creationId xmlns:p14="http://schemas.microsoft.com/office/powerpoint/2010/main" val="1591800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Start at 3:30</a:t>
            </a:r>
          </a:p>
        </p:txBody>
      </p:sp>
      <p:sp>
        <p:nvSpPr>
          <p:cNvPr id="4" name="Slide Number Placeholder 3"/>
          <p:cNvSpPr>
            <a:spLocks noGrp="1"/>
          </p:cNvSpPr>
          <p:nvPr>
            <p:ph type="sldNum" sz="quarter" idx="5"/>
          </p:nvPr>
        </p:nvSpPr>
        <p:spPr/>
        <p:txBody>
          <a:bodyPr/>
          <a:lstStyle/>
          <a:p>
            <a:fld id="{E8984B0A-EE0B-4748-A261-0FF9889DCB7F}" type="slidenum">
              <a:rPr lang="es-DO" smtClean="0"/>
              <a:t>28</a:t>
            </a:fld>
            <a:endParaRPr lang="es-DO"/>
          </a:p>
        </p:txBody>
      </p:sp>
    </p:spTree>
    <p:extLst>
      <p:ext uri="{BB962C8B-B14F-4D97-AF65-F5344CB8AC3E}">
        <p14:creationId xmlns:p14="http://schemas.microsoft.com/office/powerpoint/2010/main" val="3330695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Arial"/>
              <a:buChar char="•"/>
            </a:pPr>
            <a:r>
              <a:rPr lang="en-US" dirty="0" err="1"/>
              <a:t>Falicov</a:t>
            </a:r>
            <a:r>
              <a:rPr lang="en-US" dirty="0"/>
              <a:t> (2014): Deficit oriented theory vs. Resource oriented theory</a:t>
            </a:r>
          </a:p>
          <a:p>
            <a:pPr marL="628650" lvl="1" indent="-171450">
              <a:lnSpc>
                <a:spcPct val="90000"/>
              </a:lnSpc>
              <a:spcBef>
                <a:spcPts val="500"/>
              </a:spcBef>
              <a:buFont typeface="Arial"/>
              <a:buChar char="•"/>
            </a:pPr>
            <a:r>
              <a:rPr lang="en-US" dirty="0"/>
              <a:t>Learned hopelessness: socioeconomic issues</a:t>
            </a:r>
          </a:p>
          <a:p>
            <a:pPr marL="628650" lvl="1" indent="-171450">
              <a:lnSpc>
                <a:spcPct val="90000"/>
              </a:lnSpc>
              <a:spcBef>
                <a:spcPts val="500"/>
              </a:spcBef>
              <a:buFont typeface="Arial"/>
              <a:buChar char="•"/>
            </a:pPr>
            <a:r>
              <a:rPr lang="en-US" dirty="0"/>
              <a:t>Spirituality, religion and faith are the ways of Latino maintaining connection with nature, universe and self.  Source of resiliency.  </a:t>
            </a:r>
          </a:p>
          <a:p>
            <a:pPr marL="628650" indent="-171450">
              <a:lnSpc>
                <a:spcPct val="90000"/>
              </a:lnSpc>
              <a:spcBef>
                <a:spcPts val="1000"/>
              </a:spcBef>
              <a:buFont typeface="Arial"/>
              <a:buChar char="•"/>
            </a:pPr>
            <a:endParaRPr lang="en-US" dirty="0"/>
          </a:p>
          <a:p>
            <a:pPr marL="628650" lvl="1" indent="-171450">
              <a:lnSpc>
                <a:spcPct val="90000"/>
              </a:lnSpc>
              <a:spcBef>
                <a:spcPts val="500"/>
              </a:spcBef>
              <a:buFont typeface="Arial"/>
              <a:buChar char="•"/>
            </a:pPr>
            <a:endParaRPr lang="en-US" dirty="0">
              <a:cs typeface="Calibri"/>
            </a:endParaRPr>
          </a:p>
          <a:p>
            <a:r>
              <a:rPr lang="es-DO" dirty="0"/>
              <a:t> </a:t>
            </a:r>
            <a:endParaRPr lang="es-DO" dirty="0">
              <a:cs typeface="Calibri"/>
            </a:endParaRPr>
          </a:p>
        </p:txBody>
      </p:sp>
      <p:sp>
        <p:nvSpPr>
          <p:cNvPr id="4" name="Slide Number Placeholder 3"/>
          <p:cNvSpPr>
            <a:spLocks noGrp="1"/>
          </p:cNvSpPr>
          <p:nvPr>
            <p:ph type="sldNum" sz="quarter" idx="10"/>
          </p:nvPr>
        </p:nvSpPr>
        <p:spPr/>
        <p:txBody>
          <a:bodyPr/>
          <a:lstStyle/>
          <a:p>
            <a:fld id="{E8984B0A-EE0B-4748-A261-0FF9889DCB7F}" type="slidenum">
              <a:rPr lang="es-DO" smtClean="0"/>
              <a:t>30</a:t>
            </a:fld>
            <a:endParaRPr lang="es-DO"/>
          </a:p>
        </p:txBody>
      </p:sp>
    </p:spTree>
    <p:extLst>
      <p:ext uri="{BB962C8B-B14F-4D97-AF65-F5344CB8AC3E}">
        <p14:creationId xmlns:p14="http://schemas.microsoft.com/office/powerpoint/2010/main" val="190631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31</a:t>
            </a:fld>
            <a:endParaRPr lang="es-DO"/>
          </a:p>
        </p:txBody>
      </p:sp>
    </p:spTree>
    <p:extLst>
      <p:ext uri="{BB962C8B-B14F-4D97-AF65-F5344CB8AC3E}">
        <p14:creationId xmlns:p14="http://schemas.microsoft.com/office/powerpoint/2010/main" val="217771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32</a:t>
            </a:fld>
            <a:endParaRPr lang="es-DO"/>
          </a:p>
        </p:txBody>
      </p:sp>
    </p:spTree>
    <p:extLst>
      <p:ext uri="{BB962C8B-B14F-4D97-AF65-F5344CB8AC3E}">
        <p14:creationId xmlns:p14="http://schemas.microsoft.com/office/powerpoint/2010/main" val="1154066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33</a:t>
            </a:fld>
            <a:endParaRPr lang="es-DO"/>
          </a:p>
        </p:txBody>
      </p:sp>
    </p:spTree>
    <p:extLst>
      <p:ext uri="{BB962C8B-B14F-4D97-AF65-F5344CB8AC3E}">
        <p14:creationId xmlns:p14="http://schemas.microsoft.com/office/powerpoint/2010/main" val="3517654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34</a:t>
            </a:fld>
            <a:endParaRPr lang="es-DO"/>
          </a:p>
        </p:txBody>
      </p:sp>
    </p:spTree>
    <p:extLst>
      <p:ext uri="{BB962C8B-B14F-4D97-AF65-F5344CB8AC3E}">
        <p14:creationId xmlns:p14="http://schemas.microsoft.com/office/powerpoint/2010/main" val="3421966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95E22-E7B4-402D-8B38-A905CA84428B}" type="slidenum">
              <a:rPr lang="en-US" smtClean="0"/>
              <a:t>3</a:t>
            </a:fld>
            <a:endParaRPr lang="en-US"/>
          </a:p>
        </p:txBody>
      </p:sp>
    </p:spTree>
    <p:extLst>
      <p:ext uri="{BB962C8B-B14F-4D97-AF65-F5344CB8AC3E}">
        <p14:creationId xmlns:p14="http://schemas.microsoft.com/office/powerpoint/2010/main" val="1371246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35</a:t>
            </a:fld>
            <a:endParaRPr lang="es-DO"/>
          </a:p>
        </p:txBody>
      </p:sp>
    </p:spTree>
    <p:extLst>
      <p:ext uri="{BB962C8B-B14F-4D97-AF65-F5344CB8AC3E}">
        <p14:creationId xmlns:p14="http://schemas.microsoft.com/office/powerpoint/2010/main" val="2920149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dirty="0">
                <a:cs typeface="Calibri"/>
              </a:rPr>
              <a:t>To look at ourselves in a humble manner requires vulnerability and to be in</a:t>
            </a:r>
            <a:endParaRPr lang="en-US" dirty="0"/>
          </a:p>
          <a:p>
            <a:r>
              <a:rPr lang="en-US" dirty="0">
                <a:cs typeface="Calibri"/>
              </a:rPr>
              <a:t>Relationship with others requires to be grounded in an space of mutual</a:t>
            </a:r>
          </a:p>
          <a:p>
            <a:r>
              <a:rPr lang="en-US" dirty="0">
                <a:cs typeface="Calibri"/>
              </a:rPr>
              <a:t>Respect that can help us deal with the unknown while remaining connected</a:t>
            </a:r>
          </a:p>
          <a:p>
            <a:r>
              <a:rPr lang="en-US" dirty="0">
                <a:cs typeface="Calibri"/>
              </a:rPr>
              <a:t>Brene Brown video on sympathy </a:t>
            </a:r>
            <a:r>
              <a:rPr lang="en-US" dirty="0" err="1">
                <a:cs typeface="Calibri"/>
              </a:rPr>
              <a:t>vx</a:t>
            </a:r>
            <a:r>
              <a:rPr lang="en-US" dirty="0">
                <a:cs typeface="Calibri"/>
              </a:rPr>
              <a:t>. Empathy can help us </a:t>
            </a:r>
            <a:r>
              <a:rPr lang="en-US" dirty="0" err="1">
                <a:cs typeface="Calibri"/>
              </a:rPr>
              <a:t>illustate</a:t>
            </a:r>
            <a:r>
              <a:rPr lang="en-US" dirty="0">
                <a:cs typeface="Calibri"/>
              </a:rPr>
              <a:t> this stand.</a:t>
            </a:r>
            <a:endParaRPr lang="en-US" dirty="0"/>
          </a:p>
        </p:txBody>
      </p:sp>
      <p:sp>
        <p:nvSpPr>
          <p:cNvPr id="4" name="Slide Number Placeholder 3"/>
          <p:cNvSpPr>
            <a:spLocks noGrp="1"/>
          </p:cNvSpPr>
          <p:nvPr>
            <p:ph type="sldNum" sz="quarter" idx="5"/>
          </p:nvPr>
        </p:nvSpPr>
        <p:spPr/>
        <p:txBody>
          <a:bodyPr/>
          <a:lstStyle/>
          <a:p>
            <a:fld id="{1B295E22-E7B4-402D-8B38-A905CA84428B}" type="slidenum">
              <a:rPr lang="en-US"/>
              <a:t>36</a:t>
            </a:fld>
            <a:endParaRPr lang="en-US"/>
          </a:p>
        </p:txBody>
      </p:sp>
    </p:spTree>
    <p:extLst>
      <p:ext uri="{BB962C8B-B14F-4D97-AF65-F5344CB8AC3E}">
        <p14:creationId xmlns:p14="http://schemas.microsoft.com/office/powerpoint/2010/main" val="1736725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dirty="0">
                <a:cs typeface="Calibri"/>
              </a:rPr>
              <a:t>It is a cultural shift where the client is seen as the expert in his own life, and the provider can take an stance of mutuality, cooperation, curiosity and humbleness. One who holds the power is the one who takes responsibility </a:t>
            </a:r>
          </a:p>
          <a:p>
            <a:endParaRPr lang="en-US" dirty="0">
              <a:cs typeface="Calibri"/>
            </a:endParaRPr>
          </a:p>
          <a:p>
            <a:r>
              <a:rPr lang="en-US" dirty="0">
                <a:cs typeface="Calibri"/>
              </a:rPr>
              <a:t> </a:t>
            </a:r>
          </a:p>
        </p:txBody>
      </p:sp>
      <p:sp>
        <p:nvSpPr>
          <p:cNvPr id="4" name="Slide Number Placeholder 3"/>
          <p:cNvSpPr>
            <a:spLocks noGrp="1"/>
          </p:cNvSpPr>
          <p:nvPr>
            <p:ph type="sldNum" sz="quarter" idx="5"/>
          </p:nvPr>
        </p:nvSpPr>
        <p:spPr/>
        <p:txBody>
          <a:bodyPr/>
          <a:lstStyle/>
          <a:p>
            <a:fld id="{1B295E22-E7B4-402D-8B38-A905CA84428B}" type="slidenum">
              <a:rPr lang="en-US"/>
              <a:t>37</a:t>
            </a:fld>
            <a:endParaRPr lang="en-US"/>
          </a:p>
        </p:txBody>
      </p:sp>
    </p:spTree>
    <p:extLst>
      <p:ext uri="{BB962C8B-B14F-4D97-AF65-F5344CB8AC3E}">
        <p14:creationId xmlns:p14="http://schemas.microsoft.com/office/powerpoint/2010/main" val="1490983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42</a:t>
            </a:fld>
            <a:endParaRPr lang="es-DO"/>
          </a:p>
        </p:txBody>
      </p:sp>
    </p:spTree>
    <p:extLst>
      <p:ext uri="{BB962C8B-B14F-4D97-AF65-F5344CB8AC3E}">
        <p14:creationId xmlns:p14="http://schemas.microsoft.com/office/powerpoint/2010/main" val="2948545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43</a:t>
            </a:fld>
            <a:endParaRPr lang="es-DO"/>
          </a:p>
        </p:txBody>
      </p:sp>
    </p:spTree>
    <p:extLst>
      <p:ext uri="{BB962C8B-B14F-4D97-AF65-F5344CB8AC3E}">
        <p14:creationId xmlns:p14="http://schemas.microsoft.com/office/powerpoint/2010/main" val="2508552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44</a:t>
            </a:fld>
            <a:endParaRPr lang="es-DO"/>
          </a:p>
        </p:txBody>
      </p:sp>
    </p:spTree>
    <p:extLst>
      <p:ext uri="{BB962C8B-B14F-4D97-AF65-F5344CB8AC3E}">
        <p14:creationId xmlns:p14="http://schemas.microsoft.com/office/powerpoint/2010/main" val="3490559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45</a:t>
            </a:fld>
            <a:endParaRPr lang="es-DO"/>
          </a:p>
        </p:txBody>
      </p:sp>
    </p:spTree>
    <p:extLst>
      <p:ext uri="{BB962C8B-B14F-4D97-AF65-F5344CB8AC3E}">
        <p14:creationId xmlns:p14="http://schemas.microsoft.com/office/powerpoint/2010/main" val="2586115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4</a:t>
            </a:fld>
            <a:endParaRPr lang="es-DO"/>
          </a:p>
        </p:txBody>
      </p:sp>
    </p:spTree>
    <p:extLst>
      <p:ext uri="{BB962C8B-B14F-4D97-AF65-F5344CB8AC3E}">
        <p14:creationId xmlns:p14="http://schemas.microsoft.com/office/powerpoint/2010/main" val="4239520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95E22-E7B4-402D-8B38-A905CA84428B}" type="slidenum">
              <a:rPr lang="en-US" smtClean="0"/>
              <a:t>5</a:t>
            </a:fld>
            <a:endParaRPr lang="en-US"/>
          </a:p>
        </p:txBody>
      </p:sp>
    </p:spTree>
    <p:extLst>
      <p:ext uri="{BB962C8B-B14F-4D97-AF65-F5344CB8AC3E}">
        <p14:creationId xmlns:p14="http://schemas.microsoft.com/office/powerpoint/2010/main" val="78626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B295E22-E7B4-402D-8B38-A905CA84428B}" type="slidenum">
              <a:rPr lang="en-US"/>
              <a:t>6</a:t>
            </a:fld>
            <a:endParaRPr lang="en-US"/>
          </a:p>
        </p:txBody>
      </p:sp>
    </p:spTree>
    <p:extLst>
      <p:ext uri="{BB962C8B-B14F-4D97-AF65-F5344CB8AC3E}">
        <p14:creationId xmlns:p14="http://schemas.microsoft.com/office/powerpoint/2010/main" val="1156763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7</a:t>
            </a:fld>
            <a:endParaRPr lang="es-DO"/>
          </a:p>
        </p:txBody>
      </p:sp>
    </p:spTree>
    <p:extLst>
      <p:ext uri="{BB962C8B-B14F-4D97-AF65-F5344CB8AC3E}">
        <p14:creationId xmlns:p14="http://schemas.microsoft.com/office/powerpoint/2010/main" val="2096876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Tx/>
              <a:buChar char="-"/>
            </a:pPr>
            <a:r>
              <a:rPr lang="en-US" baseline="0" dirty="0"/>
              <a:t>America in 15</a:t>
            </a:r>
            <a:r>
              <a:rPr lang="en-US" baseline="30000" dirty="0"/>
              <a:t>th</a:t>
            </a:r>
            <a:r>
              <a:rPr lang="en-US" baseline="0" dirty="0"/>
              <a:t> Century: Inhabitants that probably migrated from Africa, Asia, and </a:t>
            </a:r>
            <a:r>
              <a:rPr lang="en-US" baseline="0" dirty="0" err="1"/>
              <a:t>Austraulia</a:t>
            </a:r>
            <a:r>
              <a:rPr lang="en-US" baseline="0" dirty="0"/>
              <a:t> about 10,000 years ago who established</a:t>
            </a:r>
          </a:p>
          <a:p>
            <a:pPr marL="173422" indent="-173422">
              <a:buFontTx/>
              <a:buChar char="-"/>
            </a:pPr>
            <a:r>
              <a:rPr lang="en-US" baseline="0" dirty="0"/>
              <a:t>Themselves though out North, Central, and South America and the Caribbean with diverse culture, religion,  and political structure.</a:t>
            </a:r>
          </a:p>
          <a:p>
            <a:pPr marL="173422" indent="-173422">
              <a:buFontTx/>
              <a:buChar char="-"/>
            </a:pPr>
            <a:r>
              <a:rPr lang="en-US" baseline="0" dirty="0"/>
              <a:t>Christopher Columbus  arrived in 1492 and named this vast group of people “Indians” because he thought he arrived to Asia. </a:t>
            </a:r>
          </a:p>
          <a:p>
            <a:pPr marL="173422" indent="-173422">
              <a:buFontTx/>
              <a:buChar char="-"/>
            </a:pPr>
            <a:r>
              <a:rPr lang="en-US" baseline="0" dirty="0"/>
              <a:t>Latinos- multicolor and multiethnic group; the word refer to people from Latin America</a:t>
            </a:r>
          </a:p>
          <a:p>
            <a:pPr marL="173422" indent="-173422">
              <a:buFontTx/>
              <a:buChar char="-"/>
            </a:pPr>
            <a:r>
              <a:rPr lang="en-US" baseline="0" dirty="0"/>
              <a:t>Hispanic- refers to language people that speak Spanish and countries that were ruled by Spain; used by USA since 1970 to group people </a:t>
            </a:r>
            <a:r>
              <a:rPr lang="en-US" dirty="0"/>
              <a:t>whose origins are of Mexican, Puerto Rican, Cuban, Central or South American (This is not </a:t>
            </a:r>
            <a:r>
              <a:rPr lang="en-US" dirty="0" err="1"/>
              <a:t>refering</a:t>
            </a:r>
            <a:r>
              <a:rPr lang="en-US" dirty="0"/>
              <a:t> to race)</a:t>
            </a:r>
          </a:p>
          <a:p>
            <a:pPr marL="173422" indent="-173422" defTabSz="924916">
              <a:buFontTx/>
              <a:buChar char="-"/>
              <a:defRPr/>
            </a:pPr>
            <a:r>
              <a:rPr lang="en-US" b="1" dirty="0"/>
              <a:t>Latino</a:t>
            </a:r>
            <a:r>
              <a:rPr lang="en-US" dirty="0"/>
              <a:t> generally refers to countries (or cultures) that were once under Roman rule. This includes Italy, France, Spain, etc. Brazilians are considered to be Latino, but are not considered to be Hispanic.</a:t>
            </a:r>
          </a:p>
          <a:p>
            <a:pPr marL="173422" indent="-173422" defTabSz="924916">
              <a:buFontTx/>
              <a:buChar char="-"/>
              <a:defRPr/>
            </a:pPr>
            <a:r>
              <a:rPr lang="en-US" dirty="0"/>
              <a:t>Conclusion: It is better to ask Where are you from?  People like to be identify with their country of origin: Mexican, Dominican, Peruvian, Brazilian, etc.</a:t>
            </a:r>
          </a:p>
          <a:p>
            <a:pPr marL="173422" indent="-173422" defTabSz="924916">
              <a:buFontTx/>
              <a:buChar char="-"/>
              <a:defRPr/>
            </a:pPr>
            <a:r>
              <a:rPr lang="en-US" dirty="0"/>
              <a:t>Representing more than 20 countries and more than 500 million people</a:t>
            </a:r>
          </a:p>
          <a:p>
            <a:pPr marL="173422" indent="-173422">
              <a:buFontTx/>
              <a:buChar char="-"/>
            </a:pPr>
            <a:endParaRPr lang="es-DO" dirty="0"/>
          </a:p>
        </p:txBody>
      </p:sp>
      <p:sp>
        <p:nvSpPr>
          <p:cNvPr id="4" name="Slide Number Placeholder 3"/>
          <p:cNvSpPr>
            <a:spLocks noGrp="1"/>
          </p:cNvSpPr>
          <p:nvPr>
            <p:ph type="sldNum" sz="quarter" idx="10"/>
          </p:nvPr>
        </p:nvSpPr>
        <p:spPr/>
        <p:txBody>
          <a:bodyPr/>
          <a:lstStyle/>
          <a:p>
            <a:fld id="{564875EC-BAE0-4A32-BC12-333A9BCF74AE}" type="slidenum">
              <a:rPr lang="es-DO" smtClean="0"/>
              <a:t>8</a:t>
            </a:fld>
            <a:endParaRPr lang="es-DO"/>
          </a:p>
        </p:txBody>
      </p:sp>
    </p:spTree>
    <p:extLst>
      <p:ext uri="{BB962C8B-B14F-4D97-AF65-F5344CB8AC3E}">
        <p14:creationId xmlns:p14="http://schemas.microsoft.com/office/powerpoint/2010/main" val="3929339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DO"/>
          </a:p>
        </p:txBody>
      </p:sp>
      <p:sp>
        <p:nvSpPr>
          <p:cNvPr id="4" name="Slide Number Placeholder 3"/>
          <p:cNvSpPr>
            <a:spLocks noGrp="1"/>
          </p:cNvSpPr>
          <p:nvPr>
            <p:ph type="sldNum" sz="quarter" idx="10"/>
          </p:nvPr>
        </p:nvSpPr>
        <p:spPr/>
        <p:txBody>
          <a:bodyPr/>
          <a:lstStyle/>
          <a:p>
            <a:fld id="{E8984B0A-EE0B-4748-A261-0FF9889DCB7F}" type="slidenum">
              <a:rPr lang="es-DO" smtClean="0"/>
              <a:t>9</a:t>
            </a:fld>
            <a:endParaRPr lang="es-DO"/>
          </a:p>
        </p:txBody>
      </p:sp>
    </p:spTree>
    <p:extLst>
      <p:ext uri="{BB962C8B-B14F-4D97-AF65-F5344CB8AC3E}">
        <p14:creationId xmlns:p14="http://schemas.microsoft.com/office/powerpoint/2010/main" val="366451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600DAD-ED88-4B07-BD2F-048CF0F4B68B}" type="datetimeFigureOut">
              <a:rPr lang="es-DO" smtClean="0"/>
              <a:t>4/6/2019</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895E748E-6264-4983-9BBA-30FFB29C7D55}" type="slidenum">
              <a:rPr lang="es-DO" smtClean="0"/>
              <a:t>‹#›</a:t>
            </a:fld>
            <a:endParaRPr lang="es-DO"/>
          </a:p>
        </p:txBody>
      </p:sp>
    </p:spTree>
    <p:extLst>
      <p:ext uri="{BB962C8B-B14F-4D97-AF65-F5344CB8AC3E}">
        <p14:creationId xmlns:p14="http://schemas.microsoft.com/office/powerpoint/2010/main" val="105028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600DAD-ED88-4B07-BD2F-048CF0F4B68B}" type="datetimeFigureOut">
              <a:rPr lang="es-DO" smtClean="0"/>
              <a:t>4/6/2019</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895E748E-6264-4983-9BBA-30FFB29C7D55}" type="slidenum">
              <a:rPr lang="es-DO" smtClean="0"/>
              <a:t>‹#›</a:t>
            </a:fld>
            <a:endParaRPr lang="es-DO"/>
          </a:p>
        </p:txBody>
      </p:sp>
    </p:spTree>
    <p:extLst>
      <p:ext uri="{BB962C8B-B14F-4D97-AF65-F5344CB8AC3E}">
        <p14:creationId xmlns:p14="http://schemas.microsoft.com/office/powerpoint/2010/main" val="2334721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600DAD-ED88-4B07-BD2F-048CF0F4B68B}" type="datetimeFigureOut">
              <a:rPr lang="es-DO" smtClean="0"/>
              <a:t>4/6/2019</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895E748E-6264-4983-9BBA-30FFB29C7D55}" type="slidenum">
              <a:rPr lang="es-DO" smtClean="0"/>
              <a:t>‹#›</a:t>
            </a:fld>
            <a:endParaRPr lang="es-DO"/>
          </a:p>
        </p:txBody>
      </p:sp>
    </p:spTree>
    <p:extLst>
      <p:ext uri="{BB962C8B-B14F-4D97-AF65-F5344CB8AC3E}">
        <p14:creationId xmlns:p14="http://schemas.microsoft.com/office/powerpoint/2010/main" val="3904701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600DAD-ED88-4B07-BD2F-048CF0F4B68B}" type="datetimeFigureOut">
              <a:rPr lang="es-DO" smtClean="0"/>
              <a:t>4/6/2019</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895E748E-6264-4983-9BBA-30FFB29C7D55}" type="slidenum">
              <a:rPr lang="es-DO" smtClean="0"/>
              <a:t>‹#›</a:t>
            </a:fld>
            <a:endParaRPr lang="es-DO"/>
          </a:p>
        </p:txBody>
      </p:sp>
    </p:spTree>
    <p:extLst>
      <p:ext uri="{BB962C8B-B14F-4D97-AF65-F5344CB8AC3E}">
        <p14:creationId xmlns:p14="http://schemas.microsoft.com/office/powerpoint/2010/main" val="3465620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600DAD-ED88-4B07-BD2F-048CF0F4B68B}" type="datetimeFigureOut">
              <a:rPr lang="es-DO" smtClean="0"/>
              <a:t>4/6/2019</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895E748E-6264-4983-9BBA-30FFB29C7D55}" type="slidenum">
              <a:rPr lang="es-DO" smtClean="0"/>
              <a:t>‹#›</a:t>
            </a:fld>
            <a:endParaRPr lang="es-DO"/>
          </a:p>
        </p:txBody>
      </p:sp>
    </p:spTree>
    <p:extLst>
      <p:ext uri="{BB962C8B-B14F-4D97-AF65-F5344CB8AC3E}">
        <p14:creationId xmlns:p14="http://schemas.microsoft.com/office/powerpoint/2010/main" val="211837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600DAD-ED88-4B07-BD2F-048CF0F4B68B}" type="datetimeFigureOut">
              <a:rPr lang="es-DO" smtClean="0"/>
              <a:t>4/6/2019</a:t>
            </a:fld>
            <a:endParaRPr lang="es-DO"/>
          </a:p>
        </p:txBody>
      </p:sp>
      <p:sp>
        <p:nvSpPr>
          <p:cNvPr id="6" name="Footer Placeholder 5"/>
          <p:cNvSpPr>
            <a:spLocks noGrp="1"/>
          </p:cNvSpPr>
          <p:nvPr>
            <p:ph type="ftr" sz="quarter" idx="11"/>
          </p:nvPr>
        </p:nvSpPr>
        <p:spPr/>
        <p:txBody>
          <a:bodyPr/>
          <a:lstStyle/>
          <a:p>
            <a:endParaRPr lang="es-DO"/>
          </a:p>
        </p:txBody>
      </p:sp>
      <p:sp>
        <p:nvSpPr>
          <p:cNvPr id="7" name="Slide Number Placeholder 6"/>
          <p:cNvSpPr>
            <a:spLocks noGrp="1"/>
          </p:cNvSpPr>
          <p:nvPr>
            <p:ph type="sldNum" sz="quarter" idx="12"/>
          </p:nvPr>
        </p:nvSpPr>
        <p:spPr/>
        <p:txBody>
          <a:bodyPr/>
          <a:lstStyle/>
          <a:p>
            <a:fld id="{895E748E-6264-4983-9BBA-30FFB29C7D55}" type="slidenum">
              <a:rPr lang="es-DO" smtClean="0"/>
              <a:t>‹#›</a:t>
            </a:fld>
            <a:endParaRPr lang="es-DO"/>
          </a:p>
        </p:txBody>
      </p:sp>
    </p:spTree>
    <p:extLst>
      <p:ext uri="{BB962C8B-B14F-4D97-AF65-F5344CB8AC3E}">
        <p14:creationId xmlns:p14="http://schemas.microsoft.com/office/powerpoint/2010/main" val="306134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600DAD-ED88-4B07-BD2F-048CF0F4B68B}" type="datetimeFigureOut">
              <a:rPr lang="es-DO" smtClean="0"/>
              <a:t>4/6/2019</a:t>
            </a:fld>
            <a:endParaRPr lang="es-DO"/>
          </a:p>
        </p:txBody>
      </p:sp>
      <p:sp>
        <p:nvSpPr>
          <p:cNvPr id="8" name="Footer Placeholder 7"/>
          <p:cNvSpPr>
            <a:spLocks noGrp="1"/>
          </p:cNvSpPr>
          <p:nvPr>
            <p:ph type="ftr" sz="quarter" idx="11"/>
          </p:nvPr>
        </p:nvSpPr>
        <p:spPr/>
        <p:txBody>
          <a:bodyPr/>
          <a:lstStyle/>
          <a:p>
            <a:endParaRPr lang="es-DO"/>
          </a:p>
        </p:txBody>
      </p:sp>
      <p:sp>
        <p:nvSpPr>
          <p:cNvPr id="9" name="Slide Number Placeholder 8"/>
          <p:cNvSpPr>
            <a:spLocks noGrp="1"/>
          </p:cNvSpPr>
          <p:nvPr>
            <p:ph type="sldNum" sz="quarter" idx="12"/>
          </p:nvPr>
        </p:nvSpPr>
        <p:spPr/>
        <p:txBody>
          <a:bodyPr/>
          <a:lstStyle/>
          <a:p>
            <a:fld id="{895E748E-6264-4983-9BBA-30FFB29C7D55}" type="slidenum">
              <a:rPr lang="es-DO" smtClean="0"/>
              <a:t>‹#›</a:t>
            </a:fld>
            <a:endParaRPr lang="es-DO"/>
          </a:p>
        </p:txBody>
      </p:sp>
    </p:spTree>
    <p:extLst>
      <p:ext uri="{BB962C8B-B14F-4D97-AF65-F5344CB8AC3E}">
        <p14:creationId xmlns:p14="http://schemas.microsoft.com/office/powerpoint/2010/main" val="1506155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D600DAD-ED88-4B07-BD2F-048CF0F4B68B}" type="datetimeFigureOut">
              <a:rPr lang="es-DO" smtClean="0"/>
              <a:t>4/6/2019</a:t>
            </a:fld>
            <a:endParaRPr lang="es-DO"/>
          </a:p>
        </p:txBody>
      </p:sp>
      <p:sp>
        <p:nvSpPr>
          <p:cNvPr id="4" name="Footer Placeholder 3"/>
          <p:cNvSpPr>
            <a:spLocks noGrp="1"/>
          </p:cNvSpPr>
          <p:nvPr>
            <p:ph type="ftr" sz="quarter" idx="11"/>
          </p:nvPr>
        </p:nvSpPr>
        <p:spPr/>
        <p:txBody>
          <a:bodyPr/>
          <a:lstStyle/>
          <a:p>
            <a:endParaRPr lang="es-DO"/>
          </a:p>
        </p:txBody>
      </p:sp>
      <p:sp>
        <p:nvSpPr>
          <p:cNvPr id="5" name="Slide Number Placeholder 4"/>
          <p:cNvSpPr>
            <a:spLocks noGrp="1"/>
          </p:cNvSpPr>
          <p:nvPr>
            <p:ph type="sldNum" sz="quarter" idx="12"/>
          </p:nvPr>
        </p:nvSpPr>
        <p:spPr/>
        <p:txBody>
          <a:bodyPr/>
          <a:lstStyle/>
          <a:p>
            <a:fld id="{895E748E-6264-4983-9BBA-30FFB29C7D55}" type="slidenum">
              <a:rPr lang="es-DO" smtClean="0"/>
              <a:t>‹#›</a:t>
            </a:fld>
            <a:endParaRPr lang="es-DO"/>
          </a:p>
        </p:txBody>
      </p:sp>
    </p:spTree>
    <p:extLst>
      <p:ext uri="{BB962C8B-B14F-4D97-AF65-F5344CB8AC3E}">
        <p14:creationId xmlns:p14="http://schemas.microsoft.com/office/powerpoint/2010/main" val="3041091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00DAD-ED88-4B07-BD2F-048CF0F4B68B}" type="datetimeFigureOut">
              <a:rPr lang="es-DO" smtClean="0"/>
              <a:t>4/6/2019</a:t>
            </a:fld>
            <a:endParaRPr lang="es-DO"/>
          </a:p>
        </p:txBody>
      </p:sp>
      <p:sp>
        <p:nvSpPr>
          <p:cNvPr id="3" name="Footer Placeholder 2"/>
          <p:cNvSpPr>
            <a:spLocks noGrp="1"/>
          </p:cNvSpPr>
          <p:nvPr>
            <p:ph type="ftr" sz="quarter" idx="11"/>
          </p:nvPr>
        </p:nvSpPr>
        <p:spPr/>
        <p:txBody>
          <a:bodyPr/>
          <a:lstStyle/>
          <a:p>
            <a:endParaRPr lang="es-DO"/>
          </a:p>
        </p:txBody>
      </p:sp>
      <p:sp>
        <p:nvSpPr>
          <p:cNvPr id="4" name="Slide Number Placeholder 3"/>
          <p:cNvSpPr>
            <a:spLocks noGrp="1"/>
          </p:cNvSpPr>
          <p:nvPr>
            <p:ph type="sldNum" sz="quarter" idx="12"/>
          </p:nvPr>
        </p:nvSpPr>
        <p:spPr/>
        <p:txBody>
          <a:bodyPr/>
          <a:lstStyle/>
          <a:p>
            <a:fld id="{895E748E-6264-4983-9BBA-30FFB29C7D55}" type="slidenum">
              <a:rPr lang="es-DO" smtClean="0"/>
              <a:t>‹#›</a:t>
            </a:fld>
            <a:endParaRPr lang="es-DO"/>
          </a:p>
        </p:txBody>
      </p:sp>
    </p:spTree>
    <p:extLst>
      <p:ext uri="{BB962C8B-B14F-4D97-AF65-F5344CB8AC3E}">
        <p14:creationId xmlns:p14="http://schemas.microsoft.com/office/powerpoint/2010/main" val="2436051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600DAD-ED88-4B07-BD2F-048CF0F4B68B}" type="datetimeFigureOut">
              <a:rPr lang="es-DO" smtClean="0"/>
              <a:t>4/6/2019</a:t>
            </a:fld>
            <a:endParaRPr lang="es-DO"/>
          </a:p>
        </p:txBody>
      </p:sp>
      <p:sp>
        <p:nvSpPr>
          <p:cNvPr id="6" name="Footer Placeholder 5"/>
          <p:cNvSpPr>
            <a:spLocks noGrp="1"/>
          </p:cNvSpPr>
          <p:nvPr>
            <p:ph type="ftr" sz="quarter" idx="11"/>
          </p:nvPr>
        </p:nvSpPr>
        <p:spPr/>
        <p:txBody>
          <a:bodyPr/>
          <a:lstStyle/>
          <a:p>
            <a:endParaRPr lang="es-DO"/>
          </a:p>
        </p:txBody>
      </p:sp>
      <p:sp>
        <p:nvSpPr>
          <p:cNvPr id="7" name="Slide Number Placeholder 6"/>
          <p:cNvSpPr>
            <a:spLocks noGrp="1"/>
          </p:cNvSpPr>
          <p:nvPr>
            <p:ph type="sldNum" sz="quarter" idx="12"/>
          </p:nvPr>
        </p:nvSpPr>
        <p:spPr/>
        <p:txBody>
          <a:bodyPr/>
          <a:lstStyle/>
          <a:p>
            <a:fld id="{895E748E-6264-4983-9BBA-30FFB29C7D55}" type="slidenum">
              <a:rPr lang="es-DO" smtClean="0"/>
              <a:t>‹#›</a:t>
            </a:fld>
            <a:endParaRPr lang="es-DO"/>
          </a:p>
        </p:txBody>
      </p:sp>
    </p:spTree>
    <p:extLst>
      <p:ext uri="{BB962C8B-B14F-4D97-AF65-F5344CB8AC3E}">
        <p14:creationId xmlns:p14="http://schemas.microsoft.com/office/powerpoint/2010/main" val="4254577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600DAD-ED88-4B07-BD2F-048CF0F4B68B}" type="datetimeFigureOut">
              <a:rPr lang="es-DO" smtClean="0"/>
              <a:t>4/6/2019</a:t>
            </a:fld>
            <a:endParaRPr lang="es-DO"/>
          </a:p>
        </p:txBody>
      </p:sp>
      <p:sp>
        <p:nvSpPr>
          <p:cNvPr id="6" name="Footer Placeholder 5"/>
          <p:cNvSpPr>
            <a:spLocks noGrp="1"/>
          </p:cNvSpPr>
          <p:nvPr>
            <p:ph type="ftr" sz="quarter" idx="11"/>
          </p:nvPr>
        </p:nvSpPr>
        <p:spPr/>
        <p:txBody>
          <a:bodyPr/>
          <a:lstStyle/>
          <a:p>
            <a:endParaRPr lang="es-DO"/>
          </a:p>
        </p:txBody>
      </p:sp>
      <p:sp>
        <p:nvSpPr>
          <p:cNvPr id="7" name="Slide Number Placeholder 6"/>
          <p:cNvSpPr>
            <a:spLocks noGrp="1"/>
          </p:cNvSpPr>
          <p:nvPr>
            <p:ph type="sldNum" sz="quarter" idx="12"/>
          </p:nvPr>
        </p:nvSpPr>
        <p:spPr/>
        <p:txBody>
          <a:bodyPr/>
          <a:lstStyle/>
          <a:p>
            <a:fld id="{895E748E-6264-4983-9BBA-30FFB29C7D55}" type="slidenum">
              <a:rPr lang="es-DO" smtClean="0"/>
              <a:t>‹#›</a:t>
            </a:fld>
            <a:endParaRPr lang="es-DO"/>
          </a:p>
        </p:txBody>
      </p:sp>
    </p:spTree>
    <p:extLst>
      <p:ext uri="{BB962C8B-B14F-4D97-AF65-F5344CB8AC3E}">
        <p14:creationId xmlns:p14="http://schemas.microsoft.com/office/powerpoint/2010/main" val="691783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00DAD-ED88-4B07-BD2F-048CF0F4B68B}" type="datetimeFigureOut">
              <a:rPr lang="es-DO" smtClean="0"/>
              <a:t>4/6/2019</a:t>
            </a:fld>
            <a:endParaRPr lang="es-D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D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E748E-6264-4983-9BBA-30FFB29C7D55}" type="slidenum">
              <a:rPr lang="es-DO" smtClean="0"/>
              <a:t>‹#›</a:t>
            </a:fld>
            <a:endParaRPr lang="es-DO"/>
          </a:p>
        </p:txBody>
      </p:sp>
    </p:spTree>
    <p:extLst>
      <p:ext uri="{BB962C8B-B14F-4D97-AF65-F5344CB8AC3E}">
        <p14:creationId xmlns:p14="http://schemas.microsoft.com/office/powerpoint/2010/main" val="421412836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ucdmc.ucdavis.edu/newsroom/pdf/latino_disparities.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ucdmc.ucdavis.edu/newsroom/pdf/latino_disparities.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1490" y="365125"/>
            <a:ext cx="3840085" cy="1692794"/>
          </a:xfrm>
        </p:spPr>
        <p:txBody>
          <a:bodyPr vert="horz" lIns="91440" tIns="45720" rIns="91440" bIns="45720" rtlCol="0" anchor="ctr">
            <a:normAutofit/>
          </a:bodyPr>
          <a:lstStyle/>
          <a:p>
            <a:pPr algn="l"/>
            <a:r>
              <a:rPr lang="en-US" sz="2100" i="1">
                <a:ln w="500">
                  <a:solidFill>
                    <a:srgbClr val="B13F9A">
                      <a:shade val="20000"/>
                      <a:satMod val="120000"/>
                    </a:srgbClr>
                  </a:solidFill>
                </a:ln>
              </a:rPr>
              <a:t>Cultural Considerations in Engaging the Latinx Community: Cultural Humility, Resilience and Mental Health Part III</a:t>
            </a:r>
          </a:p>
        </p:txBody>
      </p:sp>
      <p:cxnSp>
        <p:nvCxnSpPr>
          <p:cNvPr id="22" name="Straight Arrow Connector 2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91490" y="2575034"/>
            <a:ext cx="3840085" cy="3462228"/>
          </a:xfrm>
        </p:spPr>
        <p:txBody>
          <a:bodyPr vert="horz" lIns="91440" tIns="45720" rIns="91440" bIns="45720" rtlCol="0">
            <a:normAutofit/>
          </a:bodyPr>
          <a:lstStyle/>
          <a:p>
            <a:pPr indent="-228600" algn="l">
              <a:buFont typeface="Arial" panose="020B0604020202020204" pitchFamily="34" charset="0"/>
              <a:buChar char="•"/>
            </a:pPr>
            <a:r>
              <a:rPr lang="en-US" sz="1600" dirty="0"/>
              <a:t>Ingrid Ramos, LPC</a:t>
            </a:r>
          </a:p>
          <a:p>
            <a:pPr indent="-228600" algn="l">
              <a:buFont typeface="Arial" panose="020B0604020202020204" pitchFamily="34" charset="0"/>
              <a:buChar char="•"/>
            </a:pPr>
            <a:r>
              <a:rPr lang="en-US" sz="1600" dirty="0" err="1"/>
              <a:t>Bienestar</a:t>
            </a:r>
            <a:r>
              <a:rPr lang="en-US" sz="1600" dirty="0"/>
              <a:t> &amp; Resilience Programs Director</a:t>
            </a:r>
            <a:endParaRPr lang="en-US" sz="1600"/>
          </a:p>
          <a:p>
            <a:pPr indent="-228600" algn="l">
              <a:buFont typeface="Arial" panose="020B0604020202020204" pitchFamily="34" charset="0"/>
              <a:buChar char="•"/>
            </a:pPr>
            <a:r>
              <a:rPr lang="en-US" sz="1600" dirty="0"/>
              <a:t>The Women’s Initiative</a:t>
            </a:r>
            <a:endParaRPr lang="en-US" sz="1600"/>
          </a:p>
          <a:p>
            <a:pPr indent="-228600" algn="l">
              <a:buFont typeface="Arial" panose="020B0604020202020204" pitchFamily="34" charset="0"/>
              <a:buChar char="•"/>
            </a:pPr>
            <a:r>
              <a:rPr lang="en-US" sz="1600" dirty="0"/>
              <a:t>May 30, 2019</a:t>
            </a:r>
            <a:endParaRPr lang="en-US" sz="1600"/>
          </a:p>
          <a:p>
            <a:pPr indent="-228600" algn="l">
              <a:buFont typeface="Arial" panose="020B0604020202020204" pitchFamily="34" charset="0"/>
              <a:buChar char="•"/>
            </a:pPr>
            <a:endParaRPr lang="en-US" sz="1600"/>
          </a:p>
          <a:p>
            <a:pPr indent="-228600" algn="l">
              <a:buFont typeface="Arial" panose="020B0604020202020204" pitchFamily="34" charset="0"/>
              <a:buChar char="•"/>
            </a:pPr>
            <a:r>
              <a:rPr lang="en-US" sz="1600" u="sng"/>
              <a:t>Panelists:</a:t>
            </a:r>
          </a:p>
          <a:p>
            <a:pPr indent="-228600" algn="l">
              <a:buFont typeface="Arial" panose="020B0604020202020204" pitchFamily="34" charset="0"/>
              <a:buChar char="•"/>
            </a:pPr>
            <a:r>
              <a:rPr lang="en-US" sz="1600"/>
              <a:t>Dr. Vivian Rodriguez, Psychologist</a:t>
            </a:r>
          </a:p>
          <a:p>
            <a:pPr indent="-228600" algn="l">
              <a:buFont typeface="Arial" panose="020B0604020202020204" pitchFamily="34" charset="0"/>
              <a:buChar char="•"/>
            </a:pPr>
            <a:r>
              <a:rPr lang="en-US" sz="1600"/>
              <a:t>Fanny Smedile, President Sin Barreras</a:t>
            </a:r>
          </a:p>
        </p:txBody>
      </p:sp>
      <p:pic>
        <p:nvPicPr>
          <p:cNvPr id="8" name="Picture 8" descr="A close up of a womans face&#10;&#10;Description generated with very high confidence">
            <a:extLst>
              <a:ext uri="{FF2B5EF4-FFF2-40B4-BE49-F238E27FC236}">
                <a16:creationId xmlns:a16="http://schemas.microsoft.com/office/drawing/2014/main" id="{A8DF57E9-C8D6-4F74-89C3-753D86E28FFA}"/>
              </a:ext>
            </a:extLst>
          </p:cNvPr>
          <p:cNvPicPr>
            <a:picLocks noChangeAspect="1"/>
          </p:cNvPicPr>
          <p:nvPr/>
        </p:nvPicPr>
        <p:blipFill rotWithShape="1">
          <a:blip r:embed="rId3"/>
          <a:srcRect r="-2" b="58"/>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81172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stribution of U.S. Population by Race/Ethnicity, 2010 and 2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78" y="685800"/>
            <a:ext cx="8030042"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483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Population- Census 2010</a:t>
            </a:r>
            <a:endParaRPr lang="es-DO" dirty="0"/>
          </a:p>
        </p:txBody>
      </p:sp>
      <p:graphicFrame>
        <p:nvGraphicFramePr>
          <p:cNvPr id="4" name="Table 3"/>
          <p:cNvGraphicFramePr>
            <a:graphicFrameLocks noGrp="1"/>
          </p:cNvGraphicFramePr>
          <p:nvPr>
            <p:extLst>
              <p:ext uri="{D42A27DB-BD31-4B8C-83A1-F6EECF244321}">
                <p14:modId xmlns:p14="http://schemas.microsoft.com/office/powerpoint/2010/main" val="3082504566"/>
              </p:ext>
            </p:extLst>
          </p:nvPr>
        </p:nvGraphicFramePr>
        <p:xfrm>
          <a:off x="304800" y="1905000"/>
          <a:ext cx="7696200" cy="1112520"/>
        </p:xfrm>
        <a:graphic>
          <a:graphicData uri="http://schemas.openxmlformats.org/drawingml/2006/table">
            <a:tbl>
              <a:tblPr firstRow="1" bandRow="1">
                <a:tableStyleId>{5C22544A-7EE6-4342-B048-85BDC9FD1C3A}</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840">
                <a:tc>
                  <a:txBody>
                    <a:bodyPr/>
                    <a:lstStyle/>
                    <a:p>
                      <a:pPr algn="ctr"/>
                      <a:r>
                        <a:rPr lang="en-US" dirty="0"/>
                        <a:t>Jurisdiction</a:t>
                      </a:r>
                      <a:endParaRPr lang="es-DO" dirty="0"/>
                    </a:p>
                  </a:txBody>
                  <a:tcPr/>
                </a:tc>
                <a:tc>
                  <a:txBody>
                    <a:bodyPr/>
                    <a:lstStyle/>
                    <a:p>
                      <a:pPr algn="ctr"/>
                      <a:r>
                        <a:rPr lang="en-US" dirty="0"/>
                        <a:t>Total Population</a:t>
                      </a:r>
                      <a:endParaRPr lang="es-DO" dirty="0"/>
                    </a:p>
                  </a:txBody>
                  <a:tcPr/>
                </a:tc>
                <a:tc>
                  <a:txBody>
                    <a:bodyPr/>
                    <a:lstStyle/>
                    <a:p>
                      <a:pPr algn="ctr"/>
                      <a:r>
                        <a:rPr lang="en-US" dirty="0"/>
                        <a:t>Hispanic</a:t>
                      </a:r>
                      <a:endParaRPr lang="es-DO" dirty="0"/>
                    </a:p>
                  </a:txBody>
                  <a:tcPr/>
                </a:tc>
                <a:tc>
                  <a:txBody>
                    <a:bodyPr/>
                    <a:lstStyle/>
                    <a:p>
                      <a:pPr algn="ctr"/>
                      <a:r>
                        <a:rPr lang="en-US" dirty="0"/>
                        <a:t>%</a:t>
                      </a:r>
                      <a:endParaRPr lang="es-DO" dirty="0"/>
                    </a:p>
                  </a:txBody>
                  <a:tcPr/>
                </a:tc>
                <a:extLst>
                  <a:ext uri="{0D108BD9-81ED-4DB2-BD59-A6C34878D82A}">
                    <a16:rowId xmlns:a16="http://schemas.microsoft.com/office/drawing/2014/main" val="10000"/>
                  </a:ext>
                </a:extLst>
              </a:tr>
              <a:tr h="370840">
                <a:tc>
                  <a:txBody>
                    <a:bodyPr/>
                    <a:lstStyle/>
                    <a:p>
                      <a:pPr algn="ctr"/>
                      <a:r>
                        <a:rPr lang="en-US" dirty="0"/>
                        <a:t>Albemarle County</a:t>
                      </a:r>
                      <a:endParaRPr lang="es-DO" dirty="0"/>
                    </a:p>
                  </a:txBody>
                  <a:tcPr/>
                </a:tc>
                <a:tc>
                  <a:txBody>
                    <a:bodyPr/>
                    <a:lstStyle/>
                    <a:p>
                      <a:pPr algn="ctr"/>
                      <a:r>
                        <a:rPr lang="en-US" dirty="0"/>
                        <a:t>98,970</a:t>
                      </a:r>
                      <a:endParaRPr lang="es-DO" dirty="0"/>
                    </a:p>
                  </a:txBody>
                  <a:tcPr/>
                </a:tc>
                <a:tc>
                  <a:txBody>
                    <a:bodyPr/>
                    <a:lstStyle/>
                    <a:p>
                      <a:pPr algn="ctr"/>
                      <a:r>
                        <a:rPr lang="en-US" dirty="0"/>
                        <a:t>5,417</a:t>
                      </a:r>
                      <a:endParaRPr lang="es-DO" dirty="0"/>
                    </a:p>
                  </a:txBody>
                  <a:tcPr/>
                </a:tc>
                <a:tc>
                  <a:txBody>
                    <a:bodyPr/>
                    <a:lstStyle/>
                    <a:p>
                      <a:pPr algn="ctr"/>
                      <a:r>
                        <a:rPr lang="en-US" dirty="0"/>
                        <a:t>5.5%</a:t>
                      </a:r>
                      <a:endParaRPr lang="es-DO" dirty="0"/>
                    </a:p>
                  </a:txBody>
                  <a:tcPr/>
                </a:tc>
                <a:extLst>
                  <a:ext uri="{0D108BD9-81ED-4DB2-BD59-A6C34878D82A}">
                    <a16:rowId xmlns:a16="http://schemas.microsoft.com/office/drawing/2014/main" val="10001"/>
                  </a:ext>
                </a:extLst>
              </a:tr>
              <a:tr h="370840">
                <a:tc>
                  <a:txBody>
                    <a:bodyPr/>
                    <a:lstStyle/>
                    <a:p>
                      <a:pPr algn="ctr"/>
                      <a:r>
                        <a:rPr lang="en-US" dirty="0"/>
                        <a:t>Charlottesville City</a:t>
                      </a:r>
                      <a:endParaRPr lang="es-DO" dirty="0"/>
                    </a:p>
                  </a:txBody>
                  <a:tcPr/>
                </a:tc>
                <a:tc>
                  <a:txBody>
                    <a:bodyPr/>
                    <a:lstStyle/>
                    <a:p>
                      <a:pPr algn="ctr"/>
                      <a:r>
                        <a:rPr lang="en-US" dirty="0"/>
                        <a:t>43,475</a:t>
                      </a:r>
                      <a:endParaRPr lang="es-DO" dirty="0"/>
                    </a:p>
                  </a:txBody>
                  <a:tcPr/>
                </a:tc>
                <a:tc>
                  <a:txBody>
                    <a:bodyPr/>
                    <a:lstStyle/>
                    <a:p>
                      <a:pPr algn="ctr"/>
                      <a:r>
                        <a:rPr lang="en-US" dirty="0"/>
                        <a:t>2,223</a:t>
                      </a:r>
                      <a:endParaRPr lang="es-DO" dirty="0"/>
                    </a:p>
                  </a:txBody>
                  <a:tcPr/>
                </a:tc>
                <a:tc>
                  <a:txBody>
                    <a:bodyPr/>
                    <a:lstStyle/>
                    <a:p>
                      <a:pPr algn="ctr"/>
                      <a:r>
                        <a:rPr lang="en-US" dirty="0"/>
                        <a:t>5.1%</a:t>
                      </a:r>
                      <a:endParaRPr lang="es-DO" dirty="0"/>
                    </a:p>
                  </a:txBody>
                  <a:tcPr/>
                </a:tc>
                <a:extLst>
                  <a:ext uri="{0D108BD9-81ED-4DB2-BD59-A6C34878D82A}">
                    <a16:rowId xmlns:a16="http://schemas.microsoft.com/office/drawing/2014/main"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15025747"/>
              </p:ext>
            </p:extLst>
          </p:nvPr>
        </p:nvGraphicFramePr>
        <p:xfrm>
          <a:off x="304800" y="4191000"/>
          <a:ext cx="7467600" cy="113284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762000">
                <a:tc>
                  <a:txBody>
                    <a:bodyPr/>
                    <a:lstStyle/>
                    <a:p>
                      <a:pPr algn="ctr"/>
                      <a:r>
                        <a:rPr lang="en-US" dirty="0"/>
                        <a:t>Jurisdiction</a:t>
                      </a:r>
                      <a:endParaRPr lang="es-DO" dirty="0"/>
                    </a:p>
                  </a:txBody>
                  <a:tcPr/>
                </a:tc>
                <a:tc>
                  <a:txBody>
                    <a:bodyPr/>
                    <a:lstStyle/>
                    <a:p>
                      <a:pPr algn="ctr"/>
                      <a:r>
                        <a:rPr lang="en-US" dirty="0"/>
                        <a:t>Total Population</a:t>
                      </a:r>
                      <a:endParaRPr lang="es-DO" dirty="0"/>
                    </a:p>
                  </a:txBody>
                  <a:tcPr/>
                </a:tc>
                <a:tc>
                  <a:txBody>
                    <a:bodyPr/>
                    <a:lstStyle/>
                    <a:p>
                      <a:pPr algn="ctr"/>
                      <a:r>
                        <a:rPr lang="en-US" dirty="0"/>
                        <a:t>Hispanic</a:t>
                      </a:r>
                      <a:endParaRPr lang="es-DO" dirty="0"/>
                    </a:p>
                  </a:txBody>
                  <a:tcPr/>
                </a:tc>
                <a:tc>
                  <a:txBody>
                    <a:bodyPr/>
                    <a:lstStyle/>
                    <a:p>
                      <a:pPr algn="ctr"/>
                      <a:r>
                        <a:rPr lang="en-US" dirty="0"/>
                        <a:t>%</a:t>
                      </a:r>
                      <a:endParaRPr lang="es-DO" dirty="0"/>
                    </a:p>
                  </a:txBody>
                  <a:tcPr/>
                </a:tc>
                <a:extLst>
                  <a:ext uri="{0D108BD9-81ED-4DB2-BD59-A6C34878D82A}">
                    <a16:rowId xmlns:a16="http://schemas.microsoft.com/office/drawing/2014/main" val="10000"/>
                  </a:ext>
                </a:extLst>
              </a:tr>
              <a:tr h="370840">
                <a:tc>
                  <a:txBody>
                    <a:bodyPr/>
                    <a:lstStyle/>
                    <a:p>
                      <a:pPr algn="ctr"/>
                      <a:r>
                        <a:rPr lang="en-US" dirty="0"/>
                        <a:t>Virginia</a:t>
                      </a:r>
                      <a:endParaRPr lang="es-DO" dirty="0"/>
                    </a:p>
                  </a:txBody>
                  <a:tcPr/>
                </a:tc>
                <a:tc>
                  <a:txBody>
                    <a:bodyPr/>
                    <a:lstStyle/>
                    <a:p>
                      <a:pPr algn="ctr"/>
                      <a:r>
                        <a:rPr lang="en-US" dirty="0"/>
                        <a:t>8,001,024</a:t>
                      </a:r>
                      <a:endParaRPr lang="es-DO" dirty="0"/>
                    </a:p>
                  </a:txBody>
                  <a:tcPr/>
                </a:tc>
                <a:tc>
                  <a:txBody>
                    <a:bodyPr/>
                    <a:lstStyle/>
                    <a:p>
                      <a:pPr algn="ctr"/>
                      <a:r>
                        <a:rPr lang="en-US" dirty="0"/>
                        <a:t>631,825</a:t>
                      </a:r>
                      <a:endParaRPr lang="es-DO" dirty="0"/>
                    </a:p>
                  </a:txBody>
                  <a:tcPr/>
                </a:tc>
                <a:tc>
                  <a:txBody>
                    <a:bodyPr/>
                    <a:lstStyle/>
                    <a:p>
                      <a:pPr algn="ctr"/>
                      <a:r>
                        <a:rPr lang="en-US" dirty="0"/>
                        <a:t>7.9%</a:t>
                      </a:r>
                      <a:endParaRPr lang="es-DO" dirty="0"/>
                    </a:p>
                  </a:txBody>
                  <a:tcPr/>
                </a:tc>
                <a:extLst>
                  <a:ext uri="{0D108BD9-81ED-4DB2-BD59-A6C34878D82A}">
                    <a16:rowId xmlns:a16="http://schemas.microsoft.com/office/drawing/2014/main" val="10001"/>
                  </a:ext>
                </a:extLst>
              </a:tr>
            </a:tbl>
          </a:graphicData>
        </a:graphic>
      </p:graphicFrame>
      <p:sp>
        <p:nvSpPr>
          <p:cNvPr id="2" name="Rectangle 1"/>
          <p:cNvSpPr/>
          <p:nvPr/>
        </p:nvSpPr>
        <p:spPr>
          <a:xfrm>
            <a:off x="3200400" y="5596235"/>
            <a:ext cx="5410200" cy="461665"/>
          </a:xfrm>
          <a:prstGeom prst="rect">
            <a:avLst/>
          </a:prstGeom>
        </p:spPr>
        <p:txBody>
          <a:bodyPr wrap="square">
            <a:spAutoFit/>
          </a:bodyPr>
          <a:lstStyle/>
          <a:p>
            <a:r>
              <a:rPr lang="es-DO" sz="1200" dirty="0" err="1"/>
              <a:t>From</a:t>
            </a:r>
            <a:r>
              <a:rPr lang="es-DO" sz="1200" dirty="0"/>
              <a:t>: http://www.coopercenter.org/demographics/Hispanics-in-Virginia</a:t>
            </a:r>
          </a:p>
        </p:txBody>
      </p:sp>
    </p:spTree>
    <p:extLst>
      <p:ext uri="{BB962C8B-B14F-4D97-AF65-F5344CB8AC3E}">
        <p14:creationId xmlns:p14="http://schemas.microsoft.com/office/powerpoint/2010/main" val="683775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n-US"/>
              <a:t>Latinx Resilience</a:t>
            </a:r>
            <a:endParaRPr lang="en-US" dirty="0"/>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vert="horz" lIns="91440" tIns="45720" rIns="91440" bIns="45720" rtlCol="0" anchor="t">
            <a:normAutofit/>
          </a:bodyPr>
          <a:lstStyle/>
          <a:p>
            <a:r>
              <a:rPr lang="en-US" sz="2400"/>
              <a:t>Family and community connection</a:t>
            </a:r>
            <a:endParaRPr lang="en-US" sz="2400">
              <a:cs typeface="Calibri"/>
            </a:endParaRPr>
          </a:p>
          <a:p>
            <a:r>
              <a:rPr lang="en-US" sz="2400"/>
              <a:t>Spirituality </a:t>
            </a:r>
            <a:endParaRPr lang="en-US" sz="2400">
              <a:cs typeface="Calibri"/>
            </a:endParaRPr>
          </a:p>
          <a:p>
            <a:r>
              <a:rPr lang="en-US" sz="2400"/>
              <a:t>Work ethic/ desire to move forward in life for the wellbeing of the family</a:t>
            </a:r>
            <a:endParaRPr lang="en-US" sz="2400">
              <a:cs typeface="Calibri"/>
            </a:endParaRPr>
          </a:p>
        </p:txBody>
      </p:sp>
      <p:pic>
        <p:nvPicPr>
          <p:cNvPr id="7" name="Picture 7" descr="A group of people standing on a beach&#10;&#10;Description generated with very high confidence">
            <a:extLst>
              <a:ext uri="{FF2B5EF4-FFF2-40B4-BE49-F238E27FC236}">
                <a16:creationId xmlns:a16="http://schemas.microsoft.com/office/drawing/2014/main" id="{113DE737-87B2-425A-9B17-234C5096C810}"/>
              </a:ext>
            </a:extLst>
          </p:cNvPr>
          <p:cNvPicPr>
            <a:picLocks noChangeAspect="1"/>
          </p:cNvPicPr>
          <p:nvPr/>
        </p:nvPicPr>
        <p:blipFill rotWithShape="1">
          <a:blip r:embed="rId3"/>
          <a:srcRect l="21268" r="32646"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AutoShape 2" descr="Image result for fami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sp>
        <p:nvSpPr>
          <p:cNvPr id="5" name="AutoShape 4" descr="Image result for famil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sp>
        <p:nvSpPr>
          <p:cNvPr id="6" name="AutoShape 6" descr="Image result for famil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DO"/>
          </a:p>
        </p:txBody>
      </p:sp>
    </p:spTree>
    <p:extLst>
      <p:ext uri="{BB962C8B-B14F-4D97-AF65-F5344CB8AC3E}">
        <p14:creationId xmlns:p14="http://schemas.microsoft.com/office/powerpoint/2010/main" val="2506120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9D12-7E79-4868-A9B4-F614E7CABD45}"/>
              </a:ext>
            </a:extLst>
          </p:cNvPr>
          <p:cNvSpPr>
            <a:spLocks noGrp="1"/>
          </p:cNvSpPr>
          <p:nvPr>
            <p:ph type="title"/>
          </p:nvPr>
        </p:nvSpPr>
        <p:spPr>
          <a:xfrm>
            <a:off x="5059971" y="1783959"/>
            <a:ext cx="3483937" cy="2889114"/>
          </a:xfrm>
        </p:spPr>
        <p:txBody>
          <a:bodyPr vert="horz" lIns="91440" tIns="45720" rIns="91440" bIns="45720" rtlCol="0" anchor="b">
            <a:normAutofit/>
          </a:bodyPr>
          <a:lstStyle/>
          <a:p>
            <a:r>
              <a:rPr lang="en-US" sz="4700"/>
              <a:t>Cultural Values and Mental Health</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vase filled with pink flowers&#10;&#10;Description generated with very high confidence">
            <a:extLst>
              <a:ext uri="{FF2B5EF4-FFF2-40B4-BE49-F238E27FC236}">
                <a16:creationId xmlns:a16="http://schemas.microsoft.com/office/drawing/2014/main" id="{EF817620-AD17-4C6C-95A4-123D49D6B302}"/>
              </a:ext>
            </a:extLst>
          </p:cNvPr>
          <p:cNvPicPr>
            <a:picLocks noGrp="1" noChangeAspect="1"/>
          </p:cNvPicPr>
          <p:nvPr>
            <p:ph idx="1"/>
          </p:nvPr>
        </p:nvPicPr>
        <p:blipFill rotWithShape="1">
          <a:blip r:embed="rId2"/>
          <a:srcRect r="1302"/>
          <a:stretch/>
        </p:blipFill>
        <p:spPr>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83613523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7620000" cy="929640"/>
          </a:xfrm>
        </p:spPr>
        <p:txBody>
          <a:bodyPr>
            <a:normAutofit/>
          </a:bodyPr>
          <a:lstStyle/>
          <a:p>
            <a:r>
              <a:rPr lang="en-US" dirty="0"/>
              <a:t>Cultural Values Orientation</a:t>
            </a:r>
            <a:endParaRPr lang="es-DO" dirty="0"/>
          </a:p>
        </p:txBody>
      </p:sp>
      <p:graphicFrame>
        <p:nvGraphicFramePr>
          <p:cNvPr id="4" name="Table 3"/>
          <p:cNvGraphicFramePr>
            <a:graphicFrameLocks noGrp="1"/>
          </p:cNvGraphicFramePr>
          <p:nvPr>
            <p:extLst>
              <p:ext uri="{D42A27DB-BD31-4B8C-83A1-F6EECF244321}">
                <p14:modId xmlns:p14="http://schemas.microsoft.com/office/powerpoint/2010/main" val="3333432106"/>
              </p:ext>
            </p:extLst>
          </p:nvPr>
        </p:nvGraphicFramePr>
        <p:xfrm>
          <a:off x="152400" y="1390163"/>
          <a:ext cx="7924800" cy="4639162"/>
        </p:xfrm>
        <a:graphic>
          <a:graphicData uri="http://schemas.openxmlformats.org/drawingml/2006/table">
            <a:tbl>
              <a:tblPr/>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443176">
                <a:tc gridSpan="2">
                  <a:txBody>
                    <a:bodyPr/>
                    <a:lstStyle/>
                    <a:p>
                      <a:r>
                        <a:rPr lang="en-US" sz="1200" dirty="0"/>
                        <a:t>Table 4. Contrasts in Emphasis between Common Collectivistic and Individualistic Values</a:t>
                      </a:r>
                    </a:p>
                  </a:txBody>
                  <a:tcPr marL="6224" marR="6224" marT="6224" marB="6224" anchor="ctr"/>
                </a:tc>
                <a:tc hMerge="1">
                  <a:txBody>
                    <a:bodyPr/>
                    <a:lstStyle/>
                    <a:p>
                      <a:endParaRPr lang="es-DO"/>
                    </a:p>
                  </a:txBody>
                  <a:tcPr/>
                </a:tc>
                <a:extLst>
                  <a:ext uri="{0D108BD9-81ED-4DB2-BD59-A6C34878D82A}">
                    <a16:rowId xmlns:a16="http://schemas.microsoft.com/office/drawing/2014/main" val="10000"/>
                  </a:ext>
                </a:extLst>
              </a:tr>
              <a:tr h="191319">
                <a:tc gridSpan="2">
                  <a:txBody>
                    <a:bodyPr/>
                    <a:lstStyle/>
                    <a:p>
                      <a:pPr algn="ctr"/>
                      <a:r>
                        <a:rPr lang="es-DO" sz="1200" b="1" dirty="0">
                          <a:solidFill>
                            <a:srgbClr val="003366"/>
                          </a:solidFill>
                          <a:effectLst/>
                          <a:latin typeface="Verdana"/>
                        </a:rPr>
                        <a:t>Continuum of </a:t>
                      </a:r>
                      <a:r>
                        <a:rPr lang="es-DO" sz="1200" b="1" dirty="0" err="1">
                          <a:solidFill>
                            <a:srgbClr val="003366"/>
                          </a:solidFill>
                          <a:effectLst/>
                          <a:latin typeface="Verdana"/>
                        </a:rPr>
                        <a:t>Values</a:t>
                      </a:r>
                      <a:endParaRPr lang="es-DO" sz="1200" dirty="0">
                        <a:solidFill>
                          <a:srgbClr val="003366"/>
                        </a:solidFill>
                        <a:effectLst/>
                        <a:latin typeface="Verdana"/>
                      </a:endParaRPr>
                    </a:p>
                  </a:txBody>
                  <a:tcPr marL="6224" marR="6224" marT="6224" marB="6224" anchor="ctr">
                    <a:lnL>
                      <a:noFill/>
                    </a:lnL>
                    <a:lnR>
                      <a:noFill/>
                    </a:lnR>
                    <a:lnB>
                      <a:noFill/>
                    </a:lnB>
                  </a:tcPr>
                </a:tc>
                <a:tc hMerge="1">
                  <a:txBody>
                    <a:bodyPr/>
                    <a:lstStyle/>
                    <a:p>
                      <a:endParaRPr lang="es-DO"/>
                    </a:p>
                  </a:txBody>
                  <a:tcPr/>
                </a:tc>
                <a:extLst>
                  <a:ext uri="{0D108BD9-81ED-4DB2-BD59-A6C34878D82A}">
                    <a16:rowId xmlns:a16="http://schemas.microsoft.com/office/drawing/2014/main" val="10001"/>
                  </a:ext>
                </a:extLst>
              </a:tr>
              <a:tr h="191319">
                <a:tc>
                  <a:txBody>
                    <a:bodyPr/>
                    <a:lstStyle/>
                    <a:p>
                      <a:r>
                        <a:rPr lang="es-DO" sz="1200" b="1" i="1">
                          <a:solidFill>
                            <a:srgbClr val="003366"/>
                          </a:solidFill>
                          <a:effectLst/>
                          <a:latin typeface="Verdana"/>
                        </a:rPr>
                        <a:t>Collectivistic</a:t>
                      </a:r>
                      <a:endParaRPr lang="es-DO" sz="1200">
                        <a:solidFill>
                          <a:srgbClr val="003366"/>
                        </a:solidFill>
                        <a:effectLst/>
                        <a:latin typeface="Verdana"/>
                      </a:endParaRPr>
                    </a:p>
                  </a:txBody>
                  <a:tcPr marL="6224" marR="6224" marT="6224" marB="6224" anchor="ctr">
                    <a:lnL>
                      <a:noFill/>
                    </a:lnL>
                    <a:lnR>
                      <a:noFill/>
                    </a:lnR>
                    <a:lnT>
                      <a:noFill/>
                    </a:lnT>
                    <a:lnB>
                      <a:noFill/>
                    </a:lnB>
                  </a:tcPr>
                </a:tc>
                <a:tc>
                  <a:txBody>
                    <a:bodyPr/>
                    <a:lstStyle/>
                    <a:p>
                      <a:pPr algn="r"/>
                      <a:r>
                        <a:rPr lang="es-DO" sz="1200" b="1" i="1">
                          <a:solidFill>
                            <a:srgbClr val="003366"/>
                          </a:solidFill>
                          <a:effectLst/>
                          <a:latin typeface="Verdana"/>
                        </a:rPr>
                        <a:t>Individualistic</a:t>
                      </a:r>
                      <a:endParaRPr lang="es-DO" sz="1200">
                        <a:solidFill>
                          <a:srgbClr val="003366"/>
                        </a:solidFill>
                        <a:effectLst/>
                        <a:latin typeface="Verdana"/>
                      </a:endParaRPr>
                    </a:p>
                  </a:txBody>
                  <a:tcPr marL="6224" marR="6224" marT="6224" marB="6224" anchor="ctr">
                    <a:lnL>
                      <a:noFill/>
                    </a:lnL>
                    <a:lnR>
                      <a:noFill/>
                    </a:lnR>
                    <a:lnT>
                      <a:noFill/>
                    </a:lnT>
                    <a:lnB>
                      <a:noFill/>
                    </a:lnB>
                  </a:tcPr>
                </a:tc>
                <a:extLst>
                  <a:ext uri="{0D108BD9-81ED-4DB2-BD59-A6C34878D82A}">
                    <a16:rowId xmlns:a16="http://schemas.microsoft.com/office/drawing/2014/main" val="10002"/>
                  </a:ext>
                </a:extLst>
              </a:tr>
              <a:tr h="191319">
                <a:tc>
                  <a:txBody>
                    <a:bodyPr/>
                    <a:lstStyle/>
                    <a:p>
                      <a:r>
                        <a:rPr lang="es-DO" sz="1200">
                          <a:effectLst/>
                          <a:latin typeface="Verdana"/>
                        </a:rPr>
                        <a:t>Interdependence</a:t>
                      </a:r>
                    </a:p>
                  </a:txBody>
                  <a:tcPr marL="6224" marR="6224" marT="6224" marB="6224" anchor="ctr">
                    <a:lnL>
                      <a:noFill/>
                    </a:lnL>
                    <a:lnR>
                      <a:noFill/>
                    </a:lnR>
                    <a:lnT>
                      <a:noFill/>
                    </a:lnT>
                    <a:lnB>
                      <a:noFill/>
                    </a:lnB>
                  </a:tcPr>
                </a:tc>
                <a:tc>
                  <a:txBody>
                    <a:bodyPr/>
                    <a:lstStyle/>
                    <a:p>
                      <a:pPr algn="r"/>
                      <a:r>
                        <a:rPr lang="es-DO" sz="1200">
                          <a:effectLst/>
                          <a:latin typeface="Verdana"/>
                        </a:rPr>
                        <a:t>Independence</a:t>
                      </a:r>
                    </a:p>
                  </a:txBody>
                  <a:tcPr marL="6224" marR="6224" marT="6224" marB="6224" anchor="ctr">
                    <a:lnL>
                      <a:noFill/>
                    </a:lnL>
                    <a:lnR>
                      <a:noFill/>
                    </a:lnR>
                    <a:lnT>
                      <a:noFill/>
                    </a:lnT>
                    <a:lnB>
                      <a:noFill/>
                    </a:lnB>
                  </a:tcPr>
                </a:tc>
                <a:extLst>
                  <a:ext uri="{0D108BD9-81ED-4DB2-BD59-A6C34878D82A}">
                    <a16:rowId xmlns:a16="http://schemas.microsoft.com/office/drawing/2014/main" val="10003"/>
                  </a:ext>
                </a:extLst>
              </a:tr>
              <a:tr h="191319">
                <a:tc>
                  <a:txBody>
                    <a:bodyPr/>
                    <a:lstStyle/>
                    <a:p>
                      <a:r>
                        <a:rPr lang="es-DO" sz="1200">
                          <a:effectLst/>
                          <a:latin typeface="Verdana"/>
                        </a:rPr>
                        <a:t>Obligations to others</a:t>
                      </a:r>
                    </a:p>
                  </a:txBody>
                  <a:tcPr marL="6224" marR="6224" marT="6224" marB="6224" anchor="ctr">
                    <a:lnL>
                      <a:noFill/>
                    </a:lnL>
                    <a:lnR>
                      <a:noFill/>
                    </a:lnR>
                    <a:lnT>
                      <a:noFill/>
                    </a:lnT>
                    <a:lnB>
                      <a:noFill/>
                    </a:lnB>
                  </a:tcPr>
                </a:tc>
                <a:tc>
                  <a:txBody>
                    <a:bodyPr/>
                    <a:lstStyle/>
                    <a:p>
                      <a:pPr algn="r"/>
                      <a:r>
                        <a:rPr lang="es-DO" sz="1200">
                          <a:effectLst/>
                          <a:latin typeface="Verdana"/>
                        </a:rPr>
                        <a:t>Individual rights</a:t>
                      </a:r>
                    </a:p>
                  </a:txBody>
                  <a:tcPr marL="6224" marR="6224" marT="6224" marB="6224" anchor="ctr">
                    <a:lnL>
                      <a:noFill/>
                    </a:lnL>
                    <a:lnR>
                      <a:noFill/>
                    </a:lnR>
                    <a:lnT>
                      <a:noFill/>
                    </a:lnT>
                    <a:lnB>
                      <a:noFill/>
                    </a:lnB>
                  </a:tcPr>
                </a:tc>
                <a:extLst>
                  <a:ext uri="{0D108BD9-81ED-4DB2-BD59-A6C34878D82A}">
                    <a16:rowId xmlns:a16="http://schemas.microsoft.com/office/drawing/2014/main" val="10004"/>
                  </a:ext>
                </a:extLst>
              </a:tr>
              <a:tr h="191319">
                <a:tc>
                  <a:txBody>
                    <a:bodyPr/>
                    <a:lstStyle/>
                    <a:p>
                      <a:r>
                        <a:rPr lang="es-DO" sz="1200">
                          <a:effectLst/>
                          <a:latin typeface="Verdana"/>
                        </a:rPr>
                        <a:t>Rely on group</a:t>
                      </a:r>
                    </a:p>
                  </a:txBody>
                  <a:tcPr marL="6224" marR="6224" marT="6224" marB="6224" anchor="ctr">
                    <a:lnL>
                      <a:noFill/>
                    </a:lnL>
                    <a:lnR>
                      <a:noFill/>
                    </a:lnR>
                    <a:lnT>
                      <a:noFill/>
                    </a:lnT>
                    <a:lnB>
                      <a:noFill/>
                    </a:lnB>
                  </a:tcPr>
                </a:tc>
                <a:tc>
                  <a:txBody>
                    <a:bodyPr/>
                    <a:lstStyle/>
                    <a:p>
                      <a:pPr algn="r"/>
                      <a:r>
                        <a:rPr lang="es-DO" sz="1200">
                          <a:effectLst/>
                          <a:latin typeface="Verdana"/>
                        </a:rPr>
                        <a:t>Self-sufficiency</a:t>
                      </a:r>
                    </a:p>
                  </a:txBody>
                  <a:tcPr marL="6224" marR="6224" marT="6224" marB="6224" anchor="ctr">
                    <a:lnL>
                      <a:noFill/>
                    </a:lnL>
                    <a:lnR>
                      <a:noFill/>
                    </a:lnR>
                    <a:lnT>
                      <a:noFill/>
                    </a:lnT>
                    <a:lnB>
                      <a:noFill/>
                    </a:lnB>
                  </a:tcPr>
                </a:tc>
                <a:extLst>
                  <a:ext uri="{0D108BD9-81ED-4DB2-BD59-A6C34878D82A}">
                    <a16:rowId xmlns:a16="http://schemas.microsoft.com/office/drawing/2014/main" val="10005"/>
                  </a:ext>
                </a:extLst>
              </a:tr>
              <a:tr h="191319">
                <a:tc>
                  <a:txBody>
                    <a:bodyPr/>
                    <a:lstStyle/>
                    <a:p>
                      <a:r>
                        <a:rPr lang="es-DO" sz="1200">
                          <a:effectLst/>
                          <a:latin typeface="Verdana"/>
                        </a:rPr>
                        <a:t>Adhere to traditional values</a:t>
                      </a:r>
                    </a:p>
                  </a:txBody>
                  <a:tcPr marL="6224" marR="6224" marT="6224" marB="6224" anchor="ctr">
                    <a:lnL>
                      <a:noFill/>
                    </a:lnL>
                    <a:lnR>
                      <a:noFill/>
                    </a:lnR>
                    <a:lnT>
                      <a:noFill/>
                    </a:lnT>
                    <a:lnB>
                      <a:noFill/>
                    </a:lnB>
                  </a:tcPr>
                </a:tc>
                <a:tc>
                  <a:txBody>
                    <a:bodyPr/>
                    <a:lstStyle/>
                    <a:p>
                      <a:pPr algn="r"/>
                      <a:r>
                        <a:rPr lang="en-US" sz="1200">
                          <a:effectLst/>
                          <a:latin typeface="Verdana"/>
                        </a:rPr>
                        <a:t>True to own values and beliefs</a:t>
                      </a:r>
                    </a:p>
                  </a:txBody>
                  <a:tcPr marL="6224" marR="6224" marT="6224" marB="6224" anchor="ctr">
                    <a:lnL>
                      <a:noFill/>
                    </a:lnL>
                    <a:lnR>
                      <a:noFill/>
                    </a:lnR>
                    <a:lnT>
                      <a:noFill/>
                    </a:lnT>
                    <a:lnB>
                      <a:noFill/>
                    </a:lnB>
                  </a:tcPr>
                </a:tc>
                <a:extLst>
                  <a:ext uri="{0D108BD9-81ED-4DB2-BD59-A6C34878D82A}">
                    <a16:rowId xmlns:a16="http://schemas.microsoft.com/office/drawing/2014/main" val="10006"/>
                  </a:ext>
                </a:extLst>
              </a:tr>
              <a:tr h="370446">
                <a:tc>
                  <a:txBody>
                    <a:bodyPr/>
                    <a:lstStyle/>
                    <a:p>
                      <a:r>
                        <a:rPr lang="es-DO" sz="1200">
                          <a:effectLst/>
                          <a:latin typeface="Verdana"/>
                        </a:rPr>
                        <a:t>Maintain traditional practices</a:t>
                      </a:r>
                    </a:p>
                  </a:txBody>
                  <a:tcPr marL="6224" marR="6224" marT="6224" marB="6224" anchor="ctr">
                    <a:lnL>
                      <a:noFill/>
                    </a:lnL>
                    <a:lnR>
                      <a:noFill/>
                    </a:lnR>
                    <a:lnT>
                      <a:noFill/>
                    </a:lnT>
                    <a:lnB>
                      <a:noFill/>
                    </a:lnB>
                  </a:tcPr>
                </a:tc>
                <a:tc>
                  <a:txBody>
                    <a:bodyPr/>
                    <a:lstStyle/>
                    <a:p>
                      <a:pPr algn="r"/>
                      <a:r>
                        <a:rPr lang="es-DO" sz="1200">
                          <a:effectLst/>
                          <a:latin typeface="Verdana"/>
                        </a:rPr>
                        <a:t>Continuously improve practices (progress)</a:t>
                      </a:r>
                    </a:p>
                  </a:txBody>
                  <a:tcPr marL="6224" marR="6224" marT="6224" marB="6224" anchor="ctr">
                    <a:lnL>
                      <a:noFill/>
                    </a:lnL>
                    <a:lnR>
                      <a:noFill/>
                    </a:lnR>
                    <a:lnT>
                      <a:noFill/>
                    </a:lnT>
                    <a:lnB>
                      <a:noFill/>
                    </a:lnB>
                  </a:tcPr>
                </a:tc>
                <a:extLst>
                  <a:ext uri="{0D108BD9-81ED-4DB2-BD59-A6C34878D82A}">
                    <a16:rowId xmlns:a16="http://schemas.microsoft.com/office/drawing/2014/main" val="10007"/>
                  </a:ext>
                </a:extLst>
              </a:tr>
              <a:tr h="191319">
                <a:tc>
                  <a:txBody>
                    <a:bodyPr/>
                    <a:lstStyle/>
                    <a:p>
                      <a:r>
                        <a:rPr lang="es-DO" sz="1200">
                          <a:effectLst/>
                          <a:latin typeface="Verdana"/>
                        </a:rPr>
                        <a:t>Fulfill roles within group</a:t>
                      </a:r>
                    </a:p>
                  </a:txBody>
                  <a:tcPr marL="6224" marR="6224" marT="6224" marB="6224" anchor="ctr">
                    <a:lnL>
                      <a:noFill/>
                    </a:lnL>
                    <a:lnR>
                      <a:noFill/>
                    </a:lnR>
                    <a:lnT>
                      <a:noFill/>
                    </a:lnT>
                    <a:lnB>
                      <a:noFill/>
                    </a:lnB>
                  </a:tcPr>
                </a:tc>
                <a:tc>
                  <a:txBody>
                    <a:bodyPr/>
                    <a:lstStyle/>
                    <a:p>
                      <a:pPr algn="r"/>
                      <a:r>
                        <a:rPr lang="es-DO" sz="1200">
                          <a:effectLst/>
                          <a:latin typeface="Verdana"/>
                        </a:rPr>
                        <a:t>Pursue individual goals/interests</a:t>
                      </a:r>
                    </a:p>
                  </a:txBody>
                  <a:tcPr marL="6224" marR="6224" marT="6224" marB="6224" anchor="ctr">
                    <a:lnL>
                      <a:noFill/>
                    </a:lnL>
                    <a:lnR>
                      <a:noFill/>
                    </a:lnR>
                    <a:lnT>
                      <a:noFill/>
                    </a:lnT>
                    <a:lnB>
                      <a:noFill/>
                    </a:lnB>
                  </a:tcPr>
                </a:tc>
                <a:extLst>
                  <a:ext uri="{0D108BD9-81ED-4DB2-BD59-A6C34878D82A}">
                    <a16:rowId xmlns:a16="http://schemas.microsoft.com/office/drawing/2014/main" val="10008"/>
                  </a:ext>
                </a:extLst>
              </a:tr>
              <a:tr h="191319">
                <a:tc>
                  <a:txBody>
                    <a:bodyPr/>
                    <a:lstStyle/>
                    <a:p>
                      <a:r>
                        <a:rPr lang="es-DO" sz="1200">
                          <a:effectLst/>
                          <a:latin typeface="Verdana"/>
                        </a:rPr>
                        <a:t>Group achievement</a:t>
                      </a:r>
                    </a:p>
                  </a:txBody>
                  <a:tcPr marL="6224" marR="6224" marT="6224" marB="6224" anchor="ctr">
                    <a:lnL>
                      <a:noFill/>
                    </a:lnL>
                    <a:lnR>
                      <a:noFill/>
                    </a:lnR>
                    <a:lnT>
                      <a:noFill/>
                    </a:lnT>
                    <a:lnB>
                      <a:noFill/>
                    </a:lnB>
                  </a:tcPr>
                </a:tc>
                <a:tc>
                  <a:txBody>
                    <a:bodyPr/>
                    <a:lstStyle/>
                    <a:p>
                      <a:pPr algn="r"/>
                      <a:r>
                        <a:rPr lang="es-DO" sz="1200">
                          <a:effectLst/>
                          <a:latin typeface="Verdana"/>
                        </a:rPr>
                        <a:t>Individual achievement</a:t>
                      </a:r>
                    </a:p>
                  </a:txBody>
                  <a:tcPr marL="6224" marR="6224" marT="6224" marB="6224" anchor="ctr">
                    <a:lnL>
                      <a:noFill/>
                    </a:lnL>
                    <a:lnR>
                      <a:noFill/>
                    </a:lnR>
                    <a:lnT>
                      <a:noFill/>
                    </a:lnT>
                    <a:lnB>
                      <a:noFill/>
                    </a:lnB>
                  </a:tcPr>
                </a:tc>
                <a:extLst>
                  <a:ext uri="{0D108BD9-81ED-4DB2-BD59-A6C34878D82A}">
                    <a16:rowId xmlns:a16="http://schemas.microsoft.com/office/drawing/2014/main" val="10009"/>
                  </a:ext>
                </a:extLst>
              </a:tr>
              <a:tr h="191319">
                <a:tc>
                  <a:txBody>
                    <a:bodyPr/>
                    <a:lstStyle/>
                    <a:p>
                      <a:r>
                        <a:rPr lang="es-DO" sz="1200">
                          <a:effectLst/>
                          <a:latin typeface="Verdana"/>
                        </a:rPr>
                        <a:t>Competition between groups</a:t>
                      </a:r>
                    </a:p>
                  </a:txBody>
                  <a:tcPr marL="6224" marR="6224" marT="6224" marB="6224" anchor="ctr">
                    <a:lnL>
                      <a:noFill/>
                    </a:lnL>
                    <a:lnR>
                      <a:noFill/>
                    </a:lnR>
                    <a:lnT>
                      <a:noFill/>
                    </a:lnT>
                    <a:lnB>
                      <a:noFill/>
                    </a:lnB>
                  </a:tcPr>
                </a:tc>
                <a:tc>
                  <a:txBody>
                    <a:bodyPr/>
                    <a:lstStyle/>
                    <a:p>
                      <a:pPr algn="r"/>
                      <a:r>
                        <a:rPr lang="es-DO" sz="1200" dirty="0" err="1">
                          <a:effectLst/>
                          <a:latin typeface="Verdana"/>
                        </a:rPr>
                        <a:t>Competition</a:t>
                      </a:r>
                      <a:r>
                        <a:rPr lang="es-DO" sz="1200" dirty="0">
                          <a:effectLst/>
                          <a:latin typeface="Verdana"/>
                        </a:rPr>
                        <a:t> </a:t>
                      </a:r>
                      <a:r>
                        <a:rPr lang="es-DO" sz="1200" dirty="0" err="1">
                          <a:effectLst/>
                          <a:latin typeface="Verdana"/>
                        </a:rPr>
                        <a:t>between</a:t>
                      </a:r>
                      <a:r>
                        <a:rPr lang="es-DO" sz="1200" dirty="0">
                          <a:effectLst/>
                          <a:latin typeface="Verdana"/>
                        </a:rPr>
                        <a:t> </a:t>
                      </a:r>
                      <a:r>
                        <a:rPr lang="es-DO" sz="1200" dirty="0" err="1">
                          <a:effectLst/>
                          <a:latin typeface="Verdana"/>
                        </a:rPr>
                        <a:t>individuals</a:t>
                      </a:r>
                      <a:endParaRPr lang="es-DO" sz="1200" dirty="0">
                        <a:effectLst/>
                        <a:latin typeface="Verdana"/>
                      </a:endParaRPr>
                    </a:p>
                  </a:txBody>
                  <a:tcPr marL="6224" marR="6224" marT="6224" marB="6224" anchor="ctr">
                    <a:lnL>
                      <a:noFill/>
                    </a:lnL>
                    <a:lnR>
                      <a:noFill/>
                    </a:lnR>
                    <a:lnT>
                      <a:noFill/>
                    </a:lnT>
                    <a:lnB>
                      <a:noFill/>
                    </a:lnB>
                  </a:tcPr>
                </a:tc>
                <a:extLst>
                  <a:ext uri="{0D108BD9-81ED-4DB2-BD59-A6C34878D82A}">
                    <a16:rowId xmlns:a16="http://schemas.microsoft.com/office/drawing/2014/main" val="10010"/>
                  </a:ext>
                </a:extLst>
              </a:tr>
              <a:tr h="370386">
                <a:tc>
                  <a:txBody>
                    <a:bodyPr/>
                    <a:lstStyle/>
                    <a:p>
                      <a:r>
                        <a:rPr lang="es-DO" sz="1200">
                          <a:effectLst/>
                          <a:latin typeface="Verdana"/>
                        </a:rPr>
                        <a:t>Group or hierarchical decision-making</a:t>
                      </a:r>
                    </a:p>
                  </a:txBody>
                  <a:tcPr marL="6224" marR="6224" marT="6224" marB="6224" anchor="ctr">
                    <a:lnL>
                      <a:noFill/>
                    </a:lnL>
                    <a:lnR>
                      <a:noFill/>
                    </a:lnR>
                    <a:lnT>
                      <a:noFill/>
                    </a:lnT>
                    <a:lnB>
                      <a:noFill/>
                    </a:lnB>
                  </a:tcPr>
                </a:tc>
                <a:tc>
                  <a:txBody>
                    <a:bodyPr/>
                    <a:lstStyle/>
                    <a:p>
                      <a:pPr algn="r"/>
                      <a:r>
                        <a:rPr lang="es-DO" sz="1200">
                          <a:effectLst/>
                          <a:latin typeface="Verdana"/>
                        </a:rPr>
                        <a:t>Self-determination and individual choice</a:t>
                      </a:r>
                    </a:p>
                  </a:txBody>
                  <a:tcPr marL="6224" marR="6224" marT="6224" marB="6224" anchor="ctr">
                    <a:lnL>
                      <a:noFill/>
                    </a:lnL>
                    <a:lnR>
                      <a:noFill/>
                    </a:lnR>
                    <a:lnT>
                      <a:noFill/>
                    </a:lnT>
                    <a:lnB>
                      <a:noFill/>
                    </a:lnB>
                  </a:tcPr>
                </a:tc>
                <a:extLst>
                  <a:ext uri="{0D108BD9-81ED-4DB2-BD59-A6C34878D82A}">
                    <a16:rowId xmlns:a16="http://schemas.microsoft.com/office/drawing/2014/main" val="10011"/>
                  </a:ext>
                </a:extLst>
              </a:tr>
              <a:tr h="370386">
                <a:tc>
                  <a:txBody>
                    <a:bodyPr/>
                    <a:lstStyle/>
                    <a:p>
                      <a:r>
                        <a:rPr lang="en-US" sz="1200">
                          <a:effectLst/>
                          <a:latin typeface="Verdana"/>
                        </a:rPr>
                        <a:t>Shame/guilt due to failing group</a:t>
                      </a:r>
                    </a:p>
                  </a:txBody>
                  <a:tcPr marL="6224" marR="6224" marT="6224" marB="6224" anchor="ctr">
                    <a:lnL>
                      <a:noFill/>
                    </a:lnL>
                    <a:lnR>
                      <a:noFill/>
                    </a:lnR>
                    <a:lnT>
                      <a:noFill/>
                    </a:lnT>
                    <a:lnB>
                      <a:noFill/>
                    </a:lnB>
                  </a:tcPr>
                </a:tc>
                <a:tc>
                  <a:txBody>
                    <a:bodyPr/>
                    <a:lstStyle/>
                    <a:p>
                      <a:pPr algn="r"/>
                      <a:r>
                        <a:rPr lang="en-US" sz="1200">
                          <a:effectLst/>
                          <a:latin typeface="Verdana"/>
                        </a:rPr>
                        <a:t>Shame/guilt due to individual failure</a:t>
                      </a:r>
                    </a:p>
                  </a:txBody>
                  <a:tcPr marL="6224" marR="6224" marT="6224" marB="6224" anchor="ctr">
                    <a:lnL>
                      <a:noFill/>
                    </a:lnL>
                    <a:lnR>
                      <a:noFill/>
                    </a:lnR>
                    <a:lnT>
                      <a:noFill/>
                    </a:lnT>
                    <a:lnB>
                      <a:noFill/>
                    </a:lnB>
                  </a:tcPr>
                </a:tc>
                <a:extLst>
                  <a:ext uri="{0D108BD9-81ED-4DB2-BD59-A6C34878D82A}">
                    <a16:rowId xmlns:a16="http://schemas.microsoft.com/office/drawing/2014/main" val="10012"/>
                  </a:ext>
                </a:extLst>
              </a:tr>
              <a:tr h="191319">
                <a:tc>
                  <a:txBody>
                    <a:bodyPr/>
                    <a:lstStyle/>
                    <a:p>
                      <a:r>
                        <a:rPr lang="es-DO" sz="1200">
                          <a:effectLst/>
                          <a:latin typeface="Verdana"/>
                        </a:rPr>
                        <a:t>Living with kin</a:t>
                      </a:r>
                    </a:p>
                  </a:txBody>
                  <a:tcPr marL="6224" marR="6224" marT="6224" marB="6224" anchor="ctr">
                    <a:lnL>
                      <a:noFill/>
                    </a:lnL>
                    <a:lnR>
                      <a:noFill/>
                    </a:lnR>
                    <a:lnT>
                      <a:noFill/>
                    </a:lnT>
                    <a:lnB>
                      <a:noFill/>
                    </a:lnB>
                  </a:tcPr>
                </a:tc>
                <a:tc>
                  <a:txBody>
                    <a:bodyPr/>
                    <a:lstStyle/>
                    <a:p>
                      <a:pPr algn="r"/>
                      <a:r>
                        <a:rPr lang="es-DO" sz="1200">
                          <a:effectLst/>
                          <a:latin typeface="Verdana"/>
                        </a:rPr>
                        <a:t>Independent living</a:t>
                      </a:r>
                    </a:p>
                  </a:txBody>
                  <a:tcPr marL="6224" marR="6224" marT="6224" marB="6224" anchor="ctr">
                    <a:lnL>
                      <a:noFill/>
                    </a:lnL>
                    <a:lnR>
                      <a:noFill/>
                    </a:lnR>
                    <a:lnT>
                      <a:noFill/>
                    </a:lnT>
                    <a:lnB>
                      <a:noFill/>
                    </a:lnB>
                  </a:tcPr>
                </a:tc>
                <a:extLst>
                  <a:ext uri="{0D108BD9-81ED-4DB2-BD59-A6C34878D82A}">
                    <a16:rowId xmlns:a16="http://schemas.microsoft.com/office/drawing/2014/main" val="10013"/>
                  </a:ext>
                </a:extLst>
              </a:tr>
              <a:tr h="191319">
                <a:tc>
                  <a:txBody>
                    <a:bodyPr/>
                    <a:lstStyle/>
                    <a:p>
                      <a:r>
                        <a:rPr lang="es-DO" sz="1200">
                          <a:effectLst/>
                          <a:latin typeface="Verdana"/>
                        </a:rPr>
                        <a:t>Take care of own</a:t>
                      </a:r>
                    </a:p>
                  </a:txBody>
                  <a:tcPr marL="6224" marR="6224" marT="6224" marB="6224" anchor="ctr">
                    <a:lnL>
                      <a:noFill/>
                    </a:lnL>
                    <a:lnR>
                      <a:noFill/>
                    </a:lnR>
                    <a:lnT>
                      <a:noFill/>
                    </a:lnT>
                    <a:lnB>
                      <a:noFill/>
                    </a:lnB>
                  </a:tcPr>
                </a:tc>
                <a:tc>
                  <a:txBody>
                    <a:bodyPr/>
                    <a:lstStyle/>
                    <a:p>
                      <a:pPr algn="r"/>
                      <a:r>
                        <a:rPr lang="es-DO" sz="1200">
                          <a:effectLst/>
                          <a:latin typeface="Verdana"/>
                        </a:rPr>
                        <a:t>Seek help if needed</a:t>
                      </a:r>
                    </a:p>
                  </a:txBody>
                  <a:tcPr marL="6224" marR="6224" marT="6224" marB="6224" anchor="ctr">
                    <a:lnL>
                      <a:noFill/>
                    </a:lnL>
                    <a:lnR>
                      <a:noFill/>
                    </a:lnR>
                    <a:lnT>
                      <a:noFill/>
                    </a:lnT>
                    <a:lnB>
                      <a:noFill/>
                    </a:lnB>
                  </a:tcPr>
                </a:tc>
                <a:extLst>
                  <a:ext uri="{0D108BD9-81ED-4DB2-BD59-A6C34878D82A}">
                    <a16:rowId xmlns:a16="http://schemas.microsoft.com/office/drawing/2014/main" val="10014"/>
                  </a:ext>
                </a:extLst>
              </a:tr>
              <a:tr h="191319">
                <a:tc>
                  <a:txBody>
                    <a:bodyPr/>
                    <a:lstStyle/>
                    <a:p>
                      <a:r>
                        <a:rPr lang="es-DO" sz="1200">
                          <a:effectLst/>
                          <a:latin typeface="Verdana"/>
                        </a:rPr>
                        <a:t>Property shared within group</a:t>
                      </a:r>
                    </a:p>
                  </a:txBody>
                  <a:tcPr marL="6224" marR="6224" marT="6224" marB="6224" anchor="ctr">
                    <a:lnL>
                      <a:noFill/>
                    </a:lnL>
                    <a:lnR>
                      <a:noFill/>
                    </a:lnR>
                    <a:lnT>
                      <a:noFill/>
                    </a:lnT>
                    <a:lnB>
                      <a:noFill/>
                    </a:lnB>
                  </a:tcPr>
                </a:tc>
                <a:tc>
                  <a:txBody>
                    <a:bodyPr/>
                    <a:lstStyle/>
                    <a:p>
                      <a:pPr algn="r"/>
                      <a:r>
                        <a:rPr lang="es-DO" sz="1200">
                          <a:effectLst/>
                          <a:latin typeface="Verdana"/>
                        </a:rPr>
                        <a:t>Strong individual property rights</a:t>
                      </a:r>
                    </a:p>
                  </a:txBody>
                  <a:tcPr marL="6224" marR="6224" marT="6224" marB="6224" anchor="ctr">
                    <a:lnL>
                      <a:noFill/>
                    </a:lnL>
                    <a:lnR>
                      <a:noFill/>
                    </a:lnR>
                    <a:lnT>
                      <a:noFill/>
                    </a:lnT>
                    <a:lnB>
                      <a:noFill/>
                    </a:lnB>
                  </a:tcPr>
                </a:tc>
                <a:extLst>
                  <a:ext uri="{0D108BD9-81ED-4DB2-BD59-A6C34878D82A}">
                    <a16:rowId xmlns:a16="http://schemas.microsoft.com/office/drawing/2014/main" val="10015"/>
                  </a:ext>
                </a:extLst>
              </a:tr>
              <a:tr h="370446">
                <a:tc>
                  <a:txBody>
                    <a:bodyPr/>
                    <a:lstStyle/>
                    <a:p>
                      <a:r>
                        <a:rPr lang="en-US" sz="1200">
                          <a:effectLst/>
                          <a:latin typeface="Verdana"/>
                        </a:rPr>
                        <a:t>Elders transmit knowledge (often oral)</a:t>
                      </a:r>
                    </a:p>
                  </a:txBody>
                  <a:tcPr marL="6224" marR="6224" marT="6224" marB="6224" anchor="ctr">
                    <a:lnL>
                      <a:noFill/>
                    </a:lnL>
                    <a:lnR>
                      <a:noFill/>
                    </a:lnR>
                    <a:lnT>
                      <a:noFill/>
                    </a:lnT>
                    <a:lnB>
                      <a:noFill/>
                    </a:lnB>
                  </a:tcPr>
                </a:tc>
                <a:tc>
                  <a:txBody>
                    <a:bodyPr/>
                    <a:lstStyle/>
                    <a:p>
                      <a:pPr algn="r"/>
                      <a:r>
                        <a:rPr lang="en-US" sz="1200">
                          <a:effectLst/>
                          <a:latin typeface="Verdana"/>
                        </a:rPr>
                        <a:t>Individuals seek knowledge (often textual)</a:t>
                      </a:r>
                    </a:p>
                  </a:txBody>
                  <a:tcPr marL="6224" marR="6224" marT="6224" marB="6224" anchor="ctr">
                    <a:lnL>
                      <a:noFill/>
                    </a:lnL>
                    <a:lnR>
                      <a:noFill/>
                    </a:lnR>
                    <a:lnT>
                      <a:noFill/>
                    </a:lnT>
                    <a:lnB>
                      <a:noFill/>
                    </a:lnB>
                  </a:tcPr>
                </a:tc>
                <a:extLst>
                  <a:ext uri="{0D108BD9-81ED-4DB2-BD59-A6C34878D82A}">
                    <a16:rowId xmlns:a16="http://schemas.microsoft.com/office/drawing/2014/main" val="10016"/>
                  </a:ext>
                </a:extLst>
              </a:tr>
              <a:tr h="370386">
                <a:tc>
                  <a:txBody>
                    <a:bodyPr/>
                    <a:lstStyle/>
                    <a:p>
                      <a:r>
                        <a:rPr lang="en-US" sz="1200">
                          <a:effectLst/>
                          <a:latin typeface="Verdana"/>
                        </a:rPr>
                        <a:t>Objects valued for social uses</a:t>
                      </a:r>
                    </a:p>
                  </a:txBody>
                  <a:tcPr marL="6224" marR="6224" marT="6224" marB="6224" anchor="ctr">
                    <a:lnL>
                      <a:noFill/>
                    </a:lnL>
                    <a:lnR>
                      <a:noFill/>
                    </a:lnR>
                    <a:lnT>
                      <a:noFill/>
                    </a:lnT>
                    <a:lnB>
                      <a:noFill/>
                    </a:lnB>
                  </a:tcPr>
                </a:tc>
                <a:tc>
                  <a:txBody>
                    <a:bodyPr/>
                    <a:lstStyle/>
                    <a:p>
                      <a:pPr algn="r"/>
                      <a:r>
                        <a:rPr lang="en-US" sz="1200" dirty="0">
                          <a:effectLst/>
                          <a:latin typeface="Verdana"/>
                        </a:rPr>
                        <a:t>Objects valued for technological uses</a:t>
                      </a:r>
                    </a:p>
                  </a:txBody>
                  <a:tcPr marL="6224" marR="6224" marT="6224" marB="6224" anchor="ctr">
                    <a:lnL>
                      <a:noFill/>
                    </a:lnL>
                    <a:lnR>
                      <a:noFill/>
                    </a:lnR>
                    <a:lnT>
                      <a:noFill/>
                    </a:lnT>
                    <a:lnB>
                      <a:noFill/>
                    </a:lnB>
                  </a:tcPr>
                </a:tc>
                <a:extLst>
                  <a:ext uri="{0D108BD9-81ED-4DB2-BD59-A6C34878D82A}">
                    <a16:rowId xmlns:a16="http://schemas.microsoft.com/office/drawing/2014/main" val="10017"/>
                  </a:ext>
                </a:extLst>
              </a:tr>
            </a:tbl>
          </a:graphicData>
        </a:graphic>
      </p:graphicFrame>
      <p:sp>
        <p:nvSpPr>
          <p:cNvPr id="5" name="Rectangle 1"/>
          <p:cNvSpPr>
            <a:spLocks noChangeArrowheads="1"/>
          </p:cNvSpPr>
          <p:nvPr/>
        </p:nvSpPr>
        <p:spPr bwMode="auto">
          <a:xfrm>
            <a:off x="1882775" y="1438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s-DO" altLang="es-DO" sz="1800" b="0" i="0" u="none" strike="noStrike" cap="none" normalizeH="0" baseline="0">
                <a:ln>
                  <a:noFill/>
                </a:ln>
                <a:solidFill>
                  <a:schemeClr val="tx1"/>
                </a:solidFill>
                <a:effectLst/>
                <a:latin typeface="Arial" pitchFamily="34" charset="0"/>
                <a:cs typeface="Arial" pitchFamily="34" charset="0"/>
              </a:rPr>
            </a:br>
            <a:endParaRPr kumimoji="0" lang="es-DO" altLang="es-DO"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717788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86696" y="629266"/>
            <a:ext cx="4939869" cy="1676603"/>
          </a:xfrm>
        </p:spPr>
        <p:txBody>
          <a:bodyPr>
            <a:normAutofit/>
          </a:bodyPr>
          <a:lstStyle/>
          <a:p>
            <a:r>
              <a:rPr lang="en-US"/>
              <a:t>Latinx Values</a:t>
            </a:r>
            <a:endParaRPr lang="es-DO"/>
          </a:p>
        </p:txBody>
      </p:sp>
      <p:sp>
        <p:nvSpPr>
          <p:cNvPr id="2" name="Content Placeholder 1"/>
          <p:cNvSpPr>
            <a:spLocks noGrp="1"/>
          </p:cNvSpPr>
          <p:nvPr>
            <p:ph idx="1"/>
          </p:nvPr>
        </p:nvSpPr>
        <p:spPr>
          <a:xfrm>
            <a:off x="486697" y="2438400"/>
            <a:ext cx="4939867" cy="3785419"/>
          </a:xfrm>
        </p:spPr>
        <p:txBody>
          <a:bodyPr vert="horz" lIns="91440" tIns="45720" rIns="91440" bIns="45720" rtlCol="0" anchor="t">
            <a:normAutofit/>
          </a:bodyPr>
          <a:lstStyle/>
          <a:p>
            <a:r>
              <a:rPr lang="en-US" sz="2100" b="1" dirty="0"/>
              <a:t>Collectivism</a:t>
            </a:r>
            <a:r>
              <a:rPr lang="en-US" sz="2100" dirty="0"/>
              <a:t>- Latinos value each person dignity and individual nature, but they thrive in caring for each other and maintaining the communal relationship. They are relationship oriented. Healing happens in connection not in isolation.</a:t>
            </a:r>
          </a:p>
          <a:p>
            <a:endParaRPr lang="en-US" sz="2100"/>
          </a:p>
          <a:p>
            <a:pPr lvl="1"/>
            <a:r>
              <a:rPr lang="en-US" sz="2100" dirty="0"/>
              <a:t>Familism</a:t>
            </a:r>
            <a:endParaRPr lang="en-US" sz="2100" dirty="0">
              <a:cs typeface="Calibri"/>
            </a:endParaRPr>
          </a:p>
          <a:p>
            <a:pPr lvl="1"/>
            <a:r>
              <a:rPr lang="en-US" sz="2100" dirty="0"/>
              <a:t>Personalism</a:t>
            </a:r>
            <a:endParaRPr lang="en-US" sz="2100" dirty="0">
              <a:cs typeface="Calibri"/>
            </a:endParaRPr>
          </a:p>
          <a:p>
            <a:pPr lvl="1"/>
            <a:r>
              <a:rPr lang="en-US" sz="2100" dirty="0"/>
              <a:t>Politeness</a:t>
            </a:r>
            <a:endParaRPr lang="en-US" sz="2100" dirty="0">
              <a:ea typeface="+mn-lt"/>
              <a:cs typeface="+mn-lt"/>
            </a:endParaRPr>
          </a:p>
          <a:p>
            <a:pPr lvl="1"/>
            <a:r>
              <a:rPr lang="en-US" sz="2100" dirty="0" err="1"/>
              <a:t>Respeto</a:t>
            </a:r>
            <a:endParaRPr lang="en-US" sz="2100" dirty="0" err="1">
              <a:cs typeface="Calibri"/>
            </a:endParaRPr>
          </a:p>
          <a:p>
            <a:endParaRPr lang="es-DO" sz="2100"/>
          </a:p>
        </p:txBody>
      </p:sp>
      <p:pic>
        <p:nvPicPr>
          <p:cNvPr id="4" name="Picture 4" descr="A group of people standing next to a tree&#10;&#10;Description generated with very high confidence">
            <a:extLst>
              <a:ext uri="{FF2B5EF4-FFF2-40B4-BE49-F238E27FC236}">
                <a16:creationId xmlns:a16="http://schemas.microsoft.com/office/drawing/2014/main" id="{B7B7F1A2-1A8A-471B-83B2-68086B0F7936}"/>
              </a:ext>
            </a:extLst>
          </p:cNvPr>
          <p:cNvPicPr>
            <a:picLocks noChangeAspect="1"/>
          </p:cNvPicPr>
          <p:nvPr/>
        </p:nvPicPr>
        <p:blipFill rotWithShape="1">
          <a:blip r:embed="rId3"/>
          <a:srcRect l="19917" r="4134"/>
          <a:stretch/>
        </p:blipFill>
        <p:spPr>
          <a:xfrm>
            <a:off x="5667306" y="10"/>
            <a:ext cx="3476693" cy="6857990"/>
          </a:xfrm>
          <a:prstGeom prst="rect">
            <a:avLst/>
          </a:prstGeom>
          <a:effectLst/>
        </p:spPr>
      </p:pic>
    </p:spTree>
    <p:extLst>
      <p:ext uri="{BB962C8B-B14F-4D97-AF65-F5344CB8AC3E}">
        <p14:creationId xmlns:p14="http://schemas.microsoft.com/office/powerpoint/2010/main" val="3716650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group of people standing in a field&#10;&#10;Description generated with very high confidence">
            <a:extLst>
              <a:ext uri="{FF2B5EF4-FFF2-40B4-BE49-F238E27FC236}">
                <a16:creationId xmlns:a16="http://schemas.microsoft.com/office/drawing/2014/main" id="{75EC98DC-049F-44F5-8851-458E240974FA}"/>
              </a:ext>
            </a:extLst>
          </p:cNvPr>
          <p:cNvPicPr>
            <a:picLocks noChangeAspect="1"/>
          </p:cNvPicPr>
          <p:nvPr/>
        </p:nvPicPr>
        <p:blipFill rotWithShape="1">
          <a:blip r:embed="rId3"/>
          <a:srcRect/>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46103" y="640263"/>
            <a:ext cx="4964858" cy="1344975"/>
          </a:xfrm>
        </p:spPr>
        <p:txBody>
          <a:bodyPr>
            <a:normAutofit/>
          </a:bodyPr>
          <a:lstStyle/>
          <a:p>
            <a:r>
              <a:rPr lang="en-US" sz="3500"/>
              <a:t>Latinx Values</a:t>
            </a:r>
            <a:endParaRPr lang="es-DO" sz="3500"/>
          </a:p>
        </p:txBody>
      </p:sp>
      <p:sp>
        <p:nvSpPr>
          <p:cNvPr id="2" name="Content Placeholder 1"/>
          <p:cNvSpPr>
            <a:spLocks noGrp="1"/>
          </p:cNvSpPr>
          <p:nvPr>
            <p:ph idx="1"/>
          </p:nvPr>
        </p:nvSpPr>
        <p:spPr>
          <a:xfrm>
            <a:off x="445581" y="2121763"/>
            <a:ext cx="4965379" cy="3773010"/>
          </a:xfrm>
        </p:spPr>
        <p:txBody>
          <a:bodyPr vert="horz" lIns="91440" tIns="45720" rIns="91440" bIns="45720" rtlCol="0">
            <a:normAutofit/>
          </a:bodyPr>
          <a:lstStyle/>
          <a:p>
            <a:r>
              <a:rPr lang="en-US" sz="1800" b="1"/>
              <a:t>Familism</a:t>
            </a:r>
            <a:r>
              <a:rPr lang="en-US" sz="1800"/>
              <a:t>- loyalty, solidarity, cooperation and interdependence.</a:t>
            </a:r>
          </a:p>
          <a:p>
            <a:pPr marL="109220" indent="0">
              <a:buNone/>
            </a:pPr>
            <a:endParaRPr lang="en-US" sz="1800">
              <a:cs typeface="Calibri" panose="020F0502020204030204"/>
            </a:endParaRPr>
          </a:p>
          <a:p>
            <a:pPr lvl="1"/>
            <a:r>
              <a:rPr lang="en-US" sz="1800"/>
              <a:t>Inclusiveness and participation in large family networks: sense of belonging and pride</a:t>
            </a:r>
          </a:p>
          <a:p>
            <a:pPr lvl="1"/>
            <a:r>
              <a:rPr lang="en-US" sz="1800"/>
              <a:t>Family is first then the individual needs. </a:t>
            </a:r>
          </a:p>
          <a:p>
            <a:pPr lvl="1"/>
            <a:r>
              <a:rPr lang="en-US" sz="1800"/>
              <a:t>Problems and conflicts stay in the family</a:t>
            </a:r>
          </a:p>
          <a:p>
            <a:pPr lvl="1"/>
            <a:r>
              <a:rPr lang="en-US" sz="1800"/>
              <a:t>You move toward the family, not away from the family</a:t>
            </a:r>
          </a:p>
          <a:p>
            <a:pPr lvl="1"/>
            <a:r>
              <a:rPr lang="en-US" sz="1800"/>
              <a:t>Boundaries are flexible in the nuclear family to include aunts, uncle, grandparents and cousins</a:t>
            </a:r>
          </a:p>
          <a:p>
            <a:pPr lvl="1"/>
            <a:endParaRPr lang="es-DO" sz="1800"/>
          </a:p>
        </p:txBody>
      </p:sp>
    </p:spTree>
    <p:extLst>
      <p:ext uri="{BB962C8B-B14F-4D97-AF65-F5344CB8AC3E}">
        <p14:creationId xmlns:p14="http://schemas.microsoft.com/office/powerpoint/2010/main" val="1987145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3" name="Title 2"/>
          <p:cNvSpPr>
            <a:spLocks noGrp="1"/>
          </p:cNvSpPr>
          <p:nvPr>
            <p:ph type="title"/>
          </p:nvPr>
        </p:nvSpPr>
        <p:spPr>
          <a:xfrm>
            <a:off x="5034488" y="467429"/>
            <a:ext cx="3733482" cy="1090538"/>
          </a:xfrm>
        </p:spPr>
        <p:txBody>
          <a:bodyPr>
            <a:normAutofit/>
          </a:bodyPr>
          <a:lstStyle/>
          <a:p>
            <a:r>
              <a:rPr lang="en-US">
                <a:solidFill>
                  <a:srgbClr val="000000"/>
                </a:solidFill>
              </a:rPr>
              <a:t>Latinx Values</a:t>
            </a:r>
            <a:endParaRPr lang="es-DO">
              <a:solidFill>
                <a:srgbClr val="000000"/>
              </a:solidFill>
            </a:endParaRP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4" descr="A close up of a piece of paper&#10;&#10;Description generated with high confidence">
            <a:extLst>
              <a:ext uri="{FF2B5EF4-FFF2-40B4-BE49-F238E27FC236}">
                <a16:creationId xmlns:a16="http://schemas.microsoft.com/office/drawing/2014/main" id="{58812613-7103-4A2C-B395-AB197BB77227}"/>
              </a:ext>
            </a:extLst>
          </p:cNvPr>
          <p:cNvPicPr>
            <a:picLocks noChangeAspect="1"/>
          </p:cNvPicPr>
          <p:nvPr/>
        </p:nvPicPr>
        <p:blipFill rotWithShape="1">
          <a:blip r:embed="rId4">
            <a:alphaModFix/>
          </a:blip>
          <a:srcRect r="4457" b="-1"/>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2" name="Content Placeholder 1"/>
          <p:cNvSpPr>
            <a:spLocks noGrp="1"/>
          </p:cNvSpPr>
          <p:nvPr>
            <p:ph idx="1"/>
          </p:nvPr>
        </p:nvSpPr>
        <p:spPr>
          <a:xfrm>
            <a:off x="4974330" y="1552079"/>
            <a:ext cx="3733184" cy="4756673"/>
          </a:xfrm>
        </p:spPr>
        <p:txBody>
          <a:bodyPr vert="horz" lIns="91440" tIns="45720" rIns="91440" bIns="45720" rtlCol="0" anchor="ctr">
            <a:normAutofit/>
          </a:bodyPr>
          <a:lstStyle/>
          <a:p>
            <a:r>
              <a:rPr lang="en-US" sz="2400" b="1">
                <a:solidFill>
                  <a:srgbClr val="000000"/>
                </a:solidFill>
              </a:rPr>
              <a:t>Personalism</a:t>
            </a:r>
            <a:r>
              <a:rPr lang="en-US" sz="2400">
                <a:solidFill>
                  <a:srgbClr val="000000"/>
                </a:solidFill>
              </a:rPr>
              <a:t>- people are important. </a:t>
            </a:r>
            <a:endParaRPr lang="en-US" sz="2400">
              <a:solidFill>
                <a:srgbClr val="000000"/>
              </a:solidFill>
              <a:cs typeface="Calibri"/>
            </a:endParaRPr>
          </a:p>
          <a:p>
            <a:pPr lvl="1"/>
            <a:r>
              <a:rPr lang="en-US">
                <a:solidFill>
                  <a:srgbClr val="000000"/>
                </a:solidFill>
              </a:rPr>
              <a:t>People are more important than things</a:t>
            </a:r>
            <a:endParaRPr lang="en-US">
              <a:solidFill>
                <a:srgbClr val="000000"/>
              </a:solidFill>
              <a:cs typeface="Calibri"/>
            </a:endParaRPr>
          </a:p>
          <a:p>
            <a:pPr lvl="1"/>
            <a:r>
              <a:rPr lang="en-US">
                <a:solidFill>
                  <a:srgbClr val="000000"/>
                </a:solidFill>
              </a:rPr>
              <a:t>Warm and friendly interactions</a:t>
            </a:r>
            <a:endParaRPr lang="en-US">
              <a:solidFill>
                <a:srgbClr val="000000"/>
              </a:solidFill>
              <a:cs typeface="Calibri"/>
            </a:endParaRPr>
          </a:p>
          <a:p>
            <a:pPr lvl="1"/>
            <a:r>
              <a:rPr lang="en-US">
                <a:solidFill>
                  <a:srgbClr val="000000"/>
                </a:solidFill>
              </a:rPr>
              <a:t>“Mi casa es </a:t>
            </a:r>
            <a:r>
              <a:rPr lang="en-US" err="1">
                <a:solidFill>
                  <a:srgbClr val="000000"/>
                </a:solidFill>
              </a:rPr>
              <a:t>su</a:t>
            </a:r>
            <a:r>
              <a:rPr lang="en-US">
                <a:solidFill>
                  <a:srgbClr val="000000"/>
                </a:solidFill>
              </a:rPr>
              <a:t> casa”</a:t>
            </a:r>
            <a:endParaRPr lang="en-US">
              <a:solidFill>
                <a:srgbClr val="000000"/>
              </a:solidFill>
              <a:cs typeface="Calibri"/>
            </a:endParaRPr>
          </a:p>
          <a:p>
            <a:pPr lvl="1"/>
            <a:r>
              <a:rPr lang="en-US">
                <a:solidFill>
                  <a:srgbClr val="000000"/>
                </a:solidFill>
              </a:rPr>
              <a:t> High level of emotional involvement and resonance with the family</a:t>
            </a:r>
            <a:endParaRPr lang="en-US">
              <a:solidFill>
                <a:srgbClr val="000000"/>
              </a:solidFill>
              <a:cs typeface="Calibri"/>
            </a:endParaRPr>
          </a:p>
          <a:p>
            <a:pPr lvl="1"/>
            <a:endParaRPr lang="es-DO" dirty="0">
              <a:solidFill>
                <a:srgbClr val="000000"/>
              </a:solidFill>
              <a:cs typeface="Calibri"/>
            </a:endParaRPr>
          </a:p>
        </p:txBody>
      </p:sp>
    </p:spTree>
    <p:extLst>
      <p:ext uri="{BB962C8B-B14F-4D97-AF65-F5344CB8AC3E}">
        <p14:creationId xmlns:p14="http://schemas.microsoft.com/office/powerpoint/2010/main" val="2905832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5"/>
            <a:ext cx="7886700" cy="1325563"/>
          </a:xfrm>
        </p:spPr>
        <p:txBody>
          <a:bodyPr>
            <a:normAutofit/>
          </a:bodyPr>
          <a:lstStyle/>
          <a:p>
            <a:r>
              <a:rPr lang="en-US"/>
              <a:t>The Latinx Family- Roles</a:t>
            </a:r>
            <a:endParaRPr lang="es-DO"/>
          </a:p>
        </p:txBody>
      </p:sp>
      <p:sp>
        <p:nvSpPr>
          <p:cNvPr id="2" name="Content Placeholder 1"/>
          <p:cNvSpPr>
            <a:spLocks noGrp="1"/>
          </p:cNvSpPr>
          <p:nvPr>
            <p:ph idx="1"/>
          </p:nvPr>
        </p:nvSpPr>
        <p:spPr>
          <a:xfrm>
            <a:off x="628649" y="1825625"/>
            <a:ext cx="5323097" cy="4797036"/>
          </a:xfrm>
        </p:spPr>
        <p:txBody>
          <a:bodyPr vert="horz" lIns="91440" tIns="45720" rIns="91440" bIns="45720" rtlCol="0" anchor="t">
            <a:noAutofit/>
          </a:bodyPr>
          <a:lstStyle/>
          <a:p>
            <a:r>
              <a:rPr lang="en-US" sz="2400" b="1"/>
              <a:t>Family rituals</a:t>
            </a:r>
            <a:r>
              <a:rPr lang="en-US" sz="2400"/>
              <a:t>: gathering on a weekly basis</a:t>
            </a:r>
            <a:endParaRPr lang="en-US" sz="2400">
              <a:cs typeface="Calibri"/>
            </a:endParaRPr>
          </a:p>
          <a:p>
            <a:r>
              <a:rPr lang="en-US" sz="2400"/>
              <a:t>Unquestionable authority of </a:t>
            </a:r>
            <a:r>
              <a:rPr lang="en-US" sz="2400" b="1"/>
              <a:t>parents</a:t>
            </a:r>
            <a:endParaRPr lang="en-US" sz="2400" b="1">
              <a:cs typeface="Calibri"/>
            </a:endParaRPr>
          </a:p>
          <a:p>
            <a:pPr lvl="1"/>
            <a:r>
              <a:rPr lang="en-US" b="1"/>
              <a:t>Respeto- </a:t>
            </a:r>
            <a:endParaRPr lang="en-US" b="1">
              <a:cs typeface="Calibri"/>
            </a:endParaRPr>
          </a:p>
          <a:p>
            <a:r>
              <a:rPr lang="en-US" sz="2400" b="1"/>
              <a:t>Mothers</a:t>
            </a:r>
            <a:r>
              <a:rPr lang="en-US" sz="2400"/>
              <a:t>- mixed blessings: honor to pass on the family traditions and ways. Self-denial and abnegation.  Dedication to her husband and children.</a:t>
            </a:r>
            <a:endParaRPr lang="en-US" sz="2400">
              <a:cs typeface="Calibri"/>
            </a:endParaRPr>
          </a:p>
          <a:p>
            <a:r>
              <a:rPr lang="en-US" sz="2400" b="1"/>
              <a:t>Father</a:t>
            </a:r>
            <a:r>
              <a:rPr lang="en-US" sz="2400"/>
              <a:t>- protector/ provider/ disciplinarian- no involve in daily caretaking activities</a:t>
            </a:r>
            <a:endParaRPr lang="en-US" sz="2400">
              <a:cs typeface="Calibri"/>
            </a:endParaRPr>
          </a:p>
          <a:p>
            <a:r>
              <a:rPr lang="en-US" sz="2400" b="1"/>
              <a:t>Siblings</a:t>
            </a:r>
            <a:r>
              <a:rPr lang="en-US" sz="2400"/>
              <a:t>- ties are strong a</a:t>
            </a:r>
            <a:r>
              <a:rPr lang="en-US" sz="2000"/>
              <a:t>nd include cousins.</a:t>
            </a:r>
            <a:endParaRPr lang="en-US" sz="2000" dirty="0">
              <a:cs typeface="Calibri"/>
            </a:endParaRPr>
          </a:p>
          <a:p>
            <a:endParaRPr lang="en-US" sz="2000" dirty="0">
              <a:cs typeface="Calibri"/>
            </a:endParaRPr>
          </a:p>
          <a:p>
            <a:endParaRPr lang="es-DO" sz="1600"/>
          </a:p>
        </p:txBody>
      </p:sp>
      <p:pic>
        <p:nvPicPr>
          <p:cNvPr id="4" name="Picture 4" descr="A hand holding a tree&#10;&#10;Description generated with very high confidence">
            <a:extLst>
              <a:ext uri="{FF2B5EF4-FFF2-40B4-BE49-F238E27FC236}">
                <a16:creationId xmlns:a16="http://schemas.microsoft.com/office/drawing/2014/main" id="{A90A8AB4-13BA-44D8-9C8A-4DAA4C5681C7}"/>
              </a:ext>
            </a:extLst>
          </p:cNvPr>
          <p:cNvPicPr>
            <a:picLocks noChangeAspect="1"/>
          </p:cNvPicPr>
          <p:nvPr/>
        </p:nvPicPr>
        <p:blipFill rotWithShape="1">
          <a:blip r:embed="rId3"/>
          <a:srcRect b="3361"/>
          <a:stretch/>
        </p:blipFill>
        <p:spPr>
          <a:xfrm>
            <a:off x="6015426" y="1904284"/>
            <a:ext cx="2364330" cy="3448850"/>
          </a:xfrm>
          <a:prstGeom prst="rect">
            <a:avLst/>
          </a:prstGeom>
        </p:spPr>
      </p:pic>
    </p:spTree>
    <p:extLst>
      <p:ext uri="{BB962C8B-B14F-4D97-AF65-F5344CB8AC3E}">
        <p14:creationId xmlns:p14="http://schemas.microsoft.com/office/powerpoint/2010/main" val="1110361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0699" y="687480"/>
            <a:ext cx="5605629" cy="994172"/>
          </a:xfrm>
        </p:spPr>
        <p:txBody>
          <a:bodyPr>
            <a:normAutofit/>
          </a:bodyPr>
          <a:lstStyle/>
          <a:p>
            <a:r>
              <a:rPr lang="en-US" sz="3850"/>
              <a:t>Mental Health</a:t>
            </a:r>
          </a:p>
        </p:txBody>
      </p:sp>
      <p:sp>
        <p:nvSpPr>
          <p:cNvPr id="3" name="Content Placeholder 2"/>
          <p:cNvSpPr>
            <a:spLocks noGrp="1"/>
          </p:cNvSpPr>
          <p:nvPr>
            <p:ph idx="1"/>
          </p:nvPr>
        </p:nvSpPr>
        <p:spPr>
          <a:xfrm>
            <a:off x="852321" y="2227943"/>
            <a:ext cx="5033221" cy="3788227"/>
          </a:xfrm>
        </p:spPr>
        <p:txBody>
          <a:bodyPr anchor="ctr">
            <a:normAutofit/>
          </a:bodyPr>
          <a:lstStyle/>
          <a:p>
            <a:pPr marL="0" indent="0">
              <a:buNone/>
            </a:pPr>
            <a:r>
              <a:rPr lang="en-US" sz="2100" b="1"/>
              <a:t>“Mental health</a:t>
            </a:r>
            <a:r>
              <a:rPr lang="en-US" sz="2100"/>
              <a:t> is </a:t>
            </a:r>
            <a:r>
              <a:rPr lang="en-US" sz="2100" b="1"/>
              <a:t>defined</a:t>
            </a:r>
            <a:r>
              <a:rPr lang="en-US" sz="2100"/>
              <a:t> as a state of well-being in which every individual realizes his or her own potential, can cope with the normal stresses of life, can work productively and fruitfully, and is able to make a contribution to her or his community.”</a:t>
            </a:r>
          </a:p>
          <a:p>
            <a:pPr marL="0" indent="0">
              <a:buNone/>
            </a:pPr>
            <a:r>
              <a:rPr lang="en-US" sz="2100"/>
              <a:t>				</a:t>
            </a:r>
            <a:r>
              <a:rPr lang="en-US" sz="2100" i="1"/>
              <a:t>World Health Organization</a:t>
            </a:r>
          </a:p>
        </p:txBody>
      </p:sp>
      <p:sp>
        <p:nvSpPr>
          <p:cNvPr id="7"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rgbClr val="5C5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rgbClr val="FB9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descr="Image result for mental health">
            <a:extLst>
              <a:ext uri="{FF2B5EF4-FFF2-40B4-BE49-F238E27FC236}">
                <a16:creationId xmlns:a16="http://schemas.microsoft.com/office/drawing/2014/main" id="{06E7DD04-6F34-414A-B3A8-120C75807BF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65356" y="3055068"/>
            <a:ext cx="1462672" cy="76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69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28650" y="963877"/>
            <a:ext cx="2620771" cy="4930246"/>
          </a:xfrm>
        </p:spPr>
        <p:txBody>
          <a:bodyPr>
            <a:normAutofit/>
          </a:bodyPr>
          <a:lstStyle/>
          <a:p>
            <a:pPr algn="r"/>
            <a:r>
              <a:rPr lang="en-US">
                <a:solidFill>
                  <a:schemeClr val="accent1"/>
                </a:solidFill>
              </a:rPr>
              <a:t>Objectives</a:t>
            </a:r>
            <a:endParaRPr lang="es-DO">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3732023" y="963877"/>
            <a:ext cx="4783327" cy="4930246"/>
          </a:xfrm>
        </p:spPr>
        <p:txBody>
          <a:bodyPr vert="horz" anchor="ctr">
            <a:normAutofit/>
          </a:bodyPr>
          <a:lstStyle/>
          <a:p>
            <a:r>
              <a:rPr lang="en-US" sz="2100" dirty="0"/>
              <a:t>Review concept of Cultural Humility</a:t>
            </a:r>
            <a:endParaRPr lang="en-US" dirty="0"/>
          </a:p>
          <a:p>
            <a:r>
              <a:rPr lang="en-US" sz="2100" dirty="0"/>
              <a:t>Provide a framework from which to understand aspects of Latino culture that contributes to their resilience and acculturation stress</a:t>
            </a:r>
            <a:endParaRPr lang="en-US" sz="2100" dirty="0">
              <a:cs typeface="Calibri"/>
            </a:endParaRPr>
          </a:p>
          <a:p>
            <a:r>
              <a:rPr lang="en-US" sz="2100" dirty="0"/>
              <a:t>Present issues of mental health and  migration</a:t>
            </a:r>
            <a:endParaRPr lang="en-US" sz="2100" dirty="0">
              <a:cs typeface="Calibri" panose="020F0502020204030204"/>
            </a:endParaRPr>
          </a:p>
          <a:p>
            <a:pPr marL="63500"/>
            <a:r>
              <a:rPr lang="en-US" sz="2100" dirty="0">
                <a:cs typeface="Calibri" panose="020F0502020204030204"/>
              </a:rPr>
              <a:t>Offer Ideas for engagement </a:t>
            </a:r>
          </a:p>
          <a:p>
            <a:pPr marL="63500"/>
            <a:r>
              <a:rPr lang="en-US" sz="2100" dirty="0">
                <a:cs typeface="Calibri" panose="020F0502020204030204"/>
              </a:rPr>
              <a:t>Highlight examples of practice in cultural humility and collective resilience</a:t>
            </a:r>
            <a:endParaRPr lang="en-US" dirty="0"/>
          </a:p>
          <a:p>
            <a:pPr marL="520700" lvl="1"/>
            <a:endParaRPr lang="en-US" sz="2100">
              <a:cs typeface="Calibri" panose="020F0502020204030204"/>
            </a:endParaRPr>
          </a:p>
          <a:p>
            <a:pPr marL="109220" indent="0">
              <a:buNone/>
            </a:pPr>
            <a:endParaRPr lang="es-DO" sz="2100">
              <a:cs typeface="Calibri" panose="020F0502020204030204"/>
            </a:endParaRPr>
          </a:p>
        </p:txBody>
      </p:sp>
    </p:spTree>
    <p:extLst>
      <p:ext uri="{BB962C8B-B14F-4D97-AF65-F5344CB8AC3E}">
        <p14:creationId xmlns:p14="http://schemas.microsoft.com/office/powerpoint/2010/main" val="2732722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Latinos Mental Health- Facts</a:t>
            </a:r>
          </a:p>
        </p:txBody>
      </p:sp>
      <p:sp>
        <p:nvSpPr>
          <p:cNvPr id="3" name="Content Placeholder 2"/>
          <p:cNvSpPr>
            <a:spLocks noGrp="1"/>
          </p:cNvSpPr>
          <p:nvPr>
            <p:ph idx="1"/>
          </p:nvPr>
        </p:nvSpPr>
        <p:spPr>
          <a:xfrm>
            <a:off x="457200" y="1609416"/>
            <a:ext cx="7239000" cy="5019984"/>
          </a:xfrm>
        </p:spPr>
        <p:txBody>
          <a:bodyPr>
            <a:normAutofit/>
          </a:bodyPr>
          <a:lstStyle/>
          <a:p>
            <a:r>
              <a:rPr lang="en-US" dirty="0"/>
              <a:t>Research shows that Latinos are especially vulnerable to the stresses of immigration and acculturation</a:t>
            </a:r>
          </a:p>
          <a:p>
            <a:pPr marL="0" indent="0">
              <a:buNone/>
            </a:pPr>
            <a:endParaRPr lang="en-US" dirty="0"/>
          </a:p>
          <a:p>
            <a:r>
              <a:rPr lang="en-US" dirty="0"/>
              <a:t>More Latino youth have pervasive feelings of sadness and hopelessness than white:</a:t>
            </a:r>
          </a:p>
          <a:p>
            <a:pPr lvl="1"/>
            <a:r>
              <a:rPr lang="en-US" dirty="0"/>
              <a:t>36% vs. 26%</a:t>
            </a:r>
          </a:p>
          <a:p>
            <a:pPr marL="0" indent="0">
              <a:buNone/>
            </a:pPr>
            <a:endParaRPr lang="en-US" dirty="0"/>
          </a:p>
        </p:txBody>
      </p:sp>
      <p:sp>
        <p:nvSpPr>
          <p:cNvPr id="4" name="TextBox 3"/>
          <p:cNvSpPr txBox="1"/>
          <p:nvPr/>
        </p:nvSpPr>
        <p:spPr>
          <a:xfrm>
            <a:off x="228600" y="6019800"/>
            <a:ext cx="7302255" cy="461665"/>
          </a:xfrm>
          <a:prstGeom prst="rect">
            <a:avLst/>
          </a:prstGeom>
          <a:noFill/>
        </p:spPr>
        <p:txBody>
          <a:bodyPr wrap="none" rtlCol="0">
            <a:spAutoFit/>
          </a:bodyPr>
          <a:lstStyle/>
          <a:p>
            <a:r>
              <a:rPr lang="en-US" sz="1200" dirty="0"/>
              <a:t>American Psychiatric Association/Mental Health Disparities: Hispanic/Latinos</a:t>
            </a:r>
          </a:p>
          <a:p>
            <a:r>
              <a:rPr lang="en-US" sz="1200" dirty="0"/>
              <a:t>APA Fact Sheet-https://www.centerforaddictionrecovery.com/addiction-news/Fact-Sheet---Latinos.pdf</a:t>
            </a:r>
          </a:p>
        </p:txBody>
      </p:sp>
    </p:spTree>
    <p:extLst>
      <p:ext uri="{BB962C8B-B14F-4D97-AF65-F5344CB8AC3E}">
        <p14:creationId xmlns:p14="http://schemas.microsoft.com/office/powerpoint/2010/main" val="3488691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4" descr="A pink flower on a plant&#10;&#10;Description generated with very high confidence">
            <a:extLst>
              <a:ext uri="{FF2B5EF4-FFF2-40B4-BE49-F238E27FC236}">
                <a16:creationId xmlns:a16="http://schemas.microsoft.com/office/drawing/2014/main" id="{D01A99EA-A4F5-44ED-AC50-660089CA5DB5}"/>
              </a:ext>
            </a:extLst>
          </p:cNvPr>
          <p:cNvPicPr>
            <a:picLocks noChangeAspect="1"/>
          </p:cNvPicPr>
          <p:nvPr/>
        </p:nvPicPr>
        <p:blipFill rotWithShape="1">
          <a:blip r:embed="rId2">
            <a:alphaModFix/>
          </a:blip>
          <a:srcRect r="10736" b="3"/>
          <a:stretch/>
        </p:blipFill>
        <p:spPr>
          <a:xfrm>
            <a:off x="4562839" y="-168318"/>
            <a:ext cx="4695998" cy="3932313"/>
          </a:xfrm>
          <a:prstGeom prst="rect">
            <a:avLst/>
          </a:prstGeom>
          <a:effectLst>
            <a:softEdge rad="533400"/>
          </a:effectLst>
        </p:spPr>
      </p:pic>
      <p:pic>
        <p:nvPicPr>
          <p:cNvPr id="6" name="Picture 6" descr="A vase of flowers on a table&#10;&#10;Description generated with very high confidence">
            <a:extLst>
              <a:ext uri="{FF2B5EF4-FFF2-40B4-BE49-F238E27FC236}">
                <a16:creationId xmlns:a16="http://schemas.microsoft.com/office/drawing/2014/main" id="{82CC415C-B816-4471-AA43-1D8CB1E62542}"/>
              </a:ext>
            </a:extLst>
          </p:cNvPr>
          <p:cNvPicPr>
            <a:picLocks noChangeAspect="1"/>
          </p:cNvPicPr>
          <p:nvPr/>
        </p:nvPicPr>
        <p:blipFill rotWithShape="1">
          <a:blip r:embed="rId3"/>
          <a:srcRect l="15261" r="10351"/>
          <a:stretch/>
        </p:blipFill>
        <p:spPr>
          <a:xfrm>
            <a:off x="4567428" y="2487168"/>
            <a:ext cx="4697730" cy="4215384"/>
          </a:xfrm>
          <a:prstGeom prst="rect">
            <a:avLst/>
          </a:prstGeom>
          <a:effectLst>
            <a:softEdge rad="533400"/>
          </a:effectLst>
        </p:spPr>
      </p:pic>
      <p:pic>
        <p:nvPicPr>
          <p:cNvPr id="28" name="Picture 27">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BDC921C-EBA5-41A4-AFF1-82F9E11490C6}"/>
              </a:ext>
            </a:extLst>
          </p:cNvPr>
          <p:cNvSpPr>
            <a:spLocks noGrp="1"/>
          </p:cNvSpPr>
          <p:nvPr>
            <p:ph type="title"/>
          </p:nvPr>
        </p:nvSpPr>
        <p:spPr>
          <a:xfrm>
            <a:off x="603748" y="798445"/>
            <a:ext cx="3602727" cy="1311664"/>
          </a:xfrm>
        </p:spPr>
        <p:txBody>
          <a:bodyPr vert="horz" lIns="91440" tIns="45720" rIns="91440" bIns="45720" rtlCol="0">
            <a:normAutofit/>
          </a:bodyPr>
          <a:lstStyle/>
          <a:p>
            <a:r>
              <a:rPr lang="en-US" sz="3500">
                <a:solidFill>
                  <a:srgbClr val="000000"/>
                </a:solidFill>
              </a:rPr>
              <a:t>Disparity</a:t>
            </a:r>
          </a:p>
        </p:txBody>
      </p:sp>
      <p:sp>
        <p:nvSpPr>
          <p:cNvPr id="20" name="Content Placeholder 19">
            <a:extLst>
              <a:ext uri="{FF2B5EF4-FFF2-40B4-BE49-F238E27FC236}">
                <a16:creationId xmlns:a16="http://schemas.microsoft.com/office/drawing/2014/main" id="{0024311F-30C1-47DD-A65C-412C9BF39388}"/>
              </a:ext>
            </a:extLst>
          </p:cNvPr>
          <p:cNvSpPr>
            <a:spLocks noGrp="1"/>
          </p:cNvSpPr>
          <p:nvPr>
            <p:ph idx="1"/>
          </p:nvPr>
        </p:nvSpPr>
        <p:spPr>
          <a:xfrm>
            <a:off x="603747" y="2272143"/>
            <a:ext cx="3602728" cy="3788830"/>
          </a:xfrm>
        </p:spPr>
        <p:txBody>
          <a:bodyPr anchor="ctr">
            <a:normAutofit/>
          </a:bodyPr>
          <a:lstStyle/>
          <a:p>
            <a:pPr marL="285750">
              <a:buFont typeface="Arial,Sans-Serif" panose="020B0604020202020204" pitchFamily="34" charset="0"/>
            </a:pPr>
            <a:r>
              <a:rPr lang="en-US" sz="1400">
                <a:solidFill>
                  <a:srgbClr val="000000"/>
                </a:solidFill>
                <a:ea typeface="+mn-lt"/>
                <a:cs typeface="+mn-lt"/>
              </a:rPr>
              <a:t>Among Hispanics with a mental disorder: </a:t>
            </a:r>
          </a:p>
          <a:p>
            <a:pPr marL="742950" lvl="1">
              <a:buFont typeface="Arial,Sans-Serif" panose="020B0604020202020204" pitchFamily="34" charset="0"/>
            </a:pPr>
            <a:r>
              <a:rPr lang="en-US" sz="1400">
                <a:solidFill>
                  <a:srgbClr val="000000"/>
                </a:solidFill>
                <a:ea typeface="+mn-lt"/>
                <a:cs typeface="+mn-lt"/>
              </a:rPr>
              <a:t>Fewer than 1 in 11 contact a mental health specialist</a:t>
            </a:r>
          </a:p>
          <a:p>
            <a:pPr marL="742950" lvl="1">
              <a:buFont typeface="Arial,Sans-Serif" panose="020B0604020202020204" pitchFamily="34" charset="0"/>
            </a:pPr>
            <a:r>
              <a:rPr lang="en-US" sz="1400">
                <a:solidFill>
                  <a:srgbClr val="000000"/>
                </a:solidFill>
                <a:ea typeface="+mn-lt"/>
                <a:cs typeface="+mn-lt"/>
              </a:rPr>
              <a:t>While fewer than 1 in 5 contact a general health care provider</a:t>
            </a:r>
          </a:p>
          <a:p>
            <a:pPr marL="285750">
              <a:buFont typeface="Arial,Sans-Serif" panose="020B0604020202020204" pitchFamily="34" charset="0"/>
            </a:pPr>
            <a:r>
              <a:rPr lang="en-US" sz="1400">
                <a:solidFill>
                  <a:srgbClr val="000000"/>
                </a:solidFill>
                <a:ea typeface="+mn-lt"/>
                <a:cs typeface="+mn-lt"/>
              </a:rPr>
              <a:t> A National Study:</a:t>
            </a:r>
          </a:p>
          <a:p>
            <a:pPr marL="742950" lvl="1">
              <a:buFont typeface="Arial,Sans-Serif" panose="020B0604020202020204" pitchFamily="34" charset="0"/>
            </a:pPr>
            <a:r>
              <a:rPr lang="en-US" sz="1400">
                <a:solidFill>
                  <a:srgbClr val="000000"/>
                </a:solidFill>
                <a:ea typeface="+mn-lt"/>
                <a:cs typeface="+mn-lt"/>
              </a:rPr>
              <a:t>36% of Hispanics with depression received care vs. 60% of white</a:t>
            </a:r>
          </a:p>
          <a:p>
            <a:pPr marL="285750">
              <a:buFont typeface="Arial,Sans-Serif" panose="020B0604020202020204" pitchFamily="34" charset="0"/>
            </a:pPr>
            <a:r>
              <a:rPr lang="en-US" sz="1400">
                <a:solidFill>
                  <a:srgbClr val="000000"/>
                </a:solidFill>
                <a:ea typeface="+mn-lt"/>
                <a:cs typeface="+mn-lt"/>
              </a:rPr>
              <a:t>Mental Health Providers:</a:t>
            </a:r>
          </a:p>
          <a:p>
            <a:pPr marL="742950" lvl="1">
              <a:buFont typeface="Arial,Sans-Serif" panose="020B0604020202020204" pitchFamily="34" charset="0"/>
            </a:pPr>
            <a:r>
              <a:rPr lang="en-US" sz="1400">
                <a:solidFill>
                  <a:srgbClr val="000000"/>
                </a:solidFill>
                <a:ea typeface="+mn-lt"/>
                <a:cs typeface="+mn-lt"/>
              </a:rPr>
              <a:t>1 in 5 Americans identifies as Hispanic, but only 1% of psychologist identified themselves as Hispanic (APA, 2005)</a:t>
            </a:r>
          </a:p>
          <a:p>
            <a:pPr marL="800100">
              <a:buFont typeface="Arial,Sans-Serif" panose="020B0604020202020204" pitchFamily="34" charset="0"/>
            </a:pPr>
            <a:endParaRPr lang="en-US" sz="1400">
              <a:solidFill>
                <a:srgbClr val="000000"/>
              </a:solidFill>
              <a:ea typeface="+mn-lt"/>
              <a:cs typeface="+mn-lt"/>
            </a:endParaRPr>
          </a:p>
          <a:p>
            <a:endParaRPr lang="en-US" sz="1400">
              <a:solidFill>
                <a:srgbClr val="000000"/>
              </a:solidFill>
              <a:cs typeface="Calibri"/>
            </a:endParaRPr>
          </a:p>
        </p:txBody>
      </p:sp>
      <p:pic>
        <p:nvPicPr>
          <p:cNvPr id="8" name="Picture 2" descr="A close up of a logo&#10;&#10;Description generated with very high confidence">
            <a:extLst>
              <a:ext uri="{FF2B5EF4-FFF2-40B4-BE49-F238E27FC236}">
                <a16:creationId xmlns:a16="http://schemas.microsoft.com/office/drawing/2014/main" id="{04A543CD-DE87-487E-9B69-5F19BB4FDD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725" y="6314557"/>
            <a:ext cx="73040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543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91490" y="2671011"/>
            <a:ext cx="3943352" cy="242712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600" b="1" i="1">
                <a:latin typeface="+mj-lt"/>
                <a:ea typeface="+mj-ea"/>
                <a:cs typeface="+mj-cs"/>
              </a:rPr>
              <a:t>BARRIERS/ CHALLENGES</a:t>
            </a:r>
          </a:p>
        </p:txBody>
      </p:sp>
      <p:cxnSp>
        <p:nvCxnSpPr>
          <p:cNvPr id="11" name="Straight Arrow Connector 10">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0861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2" name="Picture 2" descr="A picture containing wall, indoor, bed&#10;&#10;Description generated with very high confidence">
            <a:extLst>
              <a:ext uri="{FF2B5EF4-FFF2-40B4-BE49-F238E27FC236}">
                <a16:creationId xmlns:a16="http://schemas.microsoft.com/office/drawing/2014/main" id="{7D5CB684-9AE7-4253-B6A9-A03F550625C4}"/>
              </a:ext>
            </a:extLst>
          </p:cNvPr>
          <p:cNvPicPr>
            <a:picLocks noChangeAspect="1"/>
          </p:cNvPicPr>
          <p:nvPr/>
        </p:nvPicPr>
        <p:blipFill rotWithShape="1">
          <a:blip r:embed="rId3"/>
          <a:srcRect t="2791" r="-2" b="-2"/>
          <a:stretch/>
        </p:blipFill>
        <p:spPr>
          <a:xfrm>
            <a:off x="4434843" y="10"/>
            <a:ext cx="470915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2879384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Barriers </a:t>
            </a:r>
            <a:endParaRPr lang="es-DO"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lphaLcParenR"/>
            </a:pPr>
            <a:r>
              <a:rPr lang="en-US" dirty="0"/>
              <a:t>Stigma associated with mental health problems</a:t>
            </a:r>
          </a:p>
          <a:p>
            <a:pPr marL="998982" lvl="2" indent="-514350"/>
            <a:r>
              <a:rPr lang="en-US" dirty="0"/>
              <a:t>“I am not crazy” (level of care in LA)</a:t>
            </a:r>
          </a:p>
          <a:p>
            <a:pPr marL="514350" indent="-514350">
              <a:buFont typeface="+mj-lt"/>
              <a:buAutoNum type="alphaLcParenR"/>
            </a:pPr>
            <a:r>
              <a:rPr lang="en-US" dirty="0"/>
              <a:t>Cultural barriers</a:t>
            </a:r>
          </a:p>
          <a:p>
            <a:pPr marL="998982" lvl="2" indent="-514350"/>
            <a:r>
              <a:rPr lang="en-US" dirty="0"/>
              <a:t>Beliefs about mental health: Fate/God</a:t>
            </a:r>
          </a:p>
          <a:p>
            <a:pPr marL="514350" indent="-514350">
              <a:buFont typeface="+mj-lt"/>
              <a:buAutoNum type="alphaLcParenR"/>
            </a:pPr>
            <a:r>
              <a:rPr lang="en-US" dirty="0"/>
              <a:t>Masculinity</a:t>
            </a:r>
          </a:p>
          <a:p>
            <a:pPr marL="998982" lvl="2" indent="-514350"/>
            <a:r>
              <a:rPr lang="en-US" dirty="0"/>
              <a:t>Male’s view: “Weak individual exposing their family”</a:t>
            </a:r>
          </a:p>
          <a:p>
            <a:pPr marL="514350" indent="-514350">
              <a:buFont typeface="+mj-lt"/>
              <a:buAutoNum type="alphaLcParenR"/>
            </a:pPr>
            <a:r>
              <a:rPr lang="en-US" dirty="0"/>
              <a:t>Violence and trauma</a:t>
            </a:r>
          </a:p>
          <a:p>
            <a:pPr marL="998982" lvl="2" indent="-514350"/>
            <a:r>
              <a:rPr lang="en-US" dirty="0"/>
              <a:t>Violence in the home limiting access</a:t>
            </a:r>
          </a:p>
          <a:p>
            <a:pPr marL="998982" lvl="2" indent="-514350"/>
            <a:r>
              <a:rPr lang="en-US" dirty="0"/>
              <a:t>or violence in in country of origin contributing to PTSD</a:t>
            </a:r>
          </a:p>
          <a:p>
            <a:pPr marL="514350" indent="-514350">
              <a:buFont typeface="+mj-lt"/>
              <a:buAutoNum type="alphaLcParenR"/>
            </a:pPr>
            <a:r>
              <a:rPr lang="en-US" dirty="0"/>
              <a:t>Lack of knowledge and awareness about the mental health system</a:t>
            </a:r>
          </a:p>
          <a:p>
            <a:pPr marL="998982" lvl="2" indent="-514350"/>
            <a:r>
              <a:rPr lang="en-US" dirty="0"/>
              <a:t>Signs of mental illness</a:t>
            </a:r>
          </a:p>
          <a:p>
            <a:pPr marL="998982" lvl="2" indent="-514350"/>
            <a:r>
              <a:rPr lang="en-US" dirty="0"/>
              <a:t>Where to go/ how the system works</a:t>
            </a:r>
            <a:endParaRPr lang="es-DO" dirty="0"/>
          </a:p>
        </p:txBody>
      </p:sp>
      <p:sp>
        <p:nvSpPr>
          <p:cNvPr id="4" name="TextBox 3"/>
          <p:cNvSpPr txBox="1"/>
          <p:nvPr/>
        </p:nvSpPr>
        <p:spPr>
          <a:xfrm>
            <a:off x="202504" y="6248400"/>
            <a:ext cx="7772400" cy="830997"/>
          </a:xfrm>
          <a:prstGeom prst="rect">
            <a:avLst/>
          </a:prstGeom>
          <a:noFill/>
        </p:spPr>
        <p:txBody>
          <a:bodyPr wrap="square" rtlCol="0">
            <a:spAutoFit/>
          </a:bodyPr>
          <a:lstStyle/>
          <a:p>
            <a:r>
              <a:rPr lang="en-US" sz="1200" dirty="0"/>
              <a:t>Community-Defined Solutions for Latino Mental Health Care Disparities/California Reducing Disparities Project, Latino Strategic Planning Workgroup Population Report- </a:t>
            </a:r>
            <a:r>
              <a:rPr lang="en-US" sz="1200" dirty="0">
                <a:hlinkClick r:id="rId3"/>
              </a:rPr>
              <a:t>https://www.ucdmc.ucdavis.edu/newsroom/pdf/latino_disparities.pdf</a:t>
            </a:r>
            <a:endParaRPr lang="en-US" sz="1200" dirty="0"/>
          </a:p>
          <a:p>
            <a:endParaRPr lang="es-DO" sz="1200" dirty="0"/>
          </a:p>
        </p:txBody>
      </p:sp>
    </p:spTree>
    <p:extLst>
      <p:ext uri="{BB962C8B-B14F-4D97-AF65-F5344CB8AC3E}">
        <p14:creationId xmlns:p14="http://schemas.microsoft.com/office/powerpoint/2010/main" val="3427283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Barriers</a:t>
            </a:r>
            <a:endParaRPr lang="es-DO" dirty="0"/>
          </a:p>
        </p:txBody>
      </p:sp>
      <p:sp>
        <p:nvSpPr>
          <p:cNvPr id="3" name="Content Placeholder 2"/>
          <p:cNvSpPr>
            <a:spLocks noGrp="1"/>
          </p:cNvSpPr>
          <p:nvPr>
            <p:ph idx="1"/>
          </p:nvPr>
        </p:nvSpPr>
        <p:spPr/>
        <p:txBody>
          <a:bodyPr/>
          <a:lstStyle/>
          <a:p>
            <a:r>
              <a:rPr lang="en-US" dirty="0"/>
              <a:t>Lack of culturally and linguistically appropriate services</a:t>
            </a:r>
          </a:p>
          <a:p>
            <a:r>
              <a:rPr lang="en-US" dirty="0"/>
              <a:t>Lack of qualified mental health professionals</a:t>
            </a:r>
          </a:p>
          <a:p>
            <a:r>
              <a:rPr lang="en-US" dirty="0"/>
              <a:t>Lack of academic and school-based mental health programs</a:t>
            </a:r>
            <a:endParaRPr lang="es-DO" dirty="0"/>
          </a:p>
        </p:txBody>
      </p:sp>
    </p:spTree>
    <p:extLst>
      <p:ext uri="{BB962C8B-B14F-4D97-AF65-F5344CB8AC3E}">
        <p14:creationId xmlns:p14="http://schemas.microsoft.com/office/powerpoint/2010/main" val="3024001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normAutofit/>
          </a:bodyPr>
          <a:lstStyle/>
          <a:p>
            <a:r>
              <a:rPr lang="en-US" dirty="0"/>
              <a:t>Issues related to Immigration</a:t>
            </a:r>
            <a:endParaRPr lang="es-DO" dirty="0"/>
          </a:p>
        </p:txBody>
      </p:sp>
      <p:sp>
        <p:nvSpPr>
          <p:cNvPr id="3" name="Content Placeholder 2"/>
          <p:cNvSpPr>
            <a:spLocks noGrp="1"/>
          </p:cNvSpPr>
          <p:nvPr>
            <p:ph idx="1"/>
          </p:nvPr>
        </p:nvSpPr>
        <p:spPr>
          <a:xfrm>
            <a:off x="628650" y="1565542"/>
            <a:ext cx="2848355" cy="4611421"/>
          </a:xfrm>
        </p:spPr>
        <p:txBody>
          <a:bodyPr vert="horz" lIns="91440" tIns="45720" rIns="91440" bIns="45720" rtlCol="0" anchor="t">
            <a:normAutofit lnSpcReduction="10000"/>
          </a:bodyPr>
          <a:lstStyle/>
          <a:p>
            <a:r>
              <a:rPr lang="en-US" sz="1800"/>
              <a:t>Voluntary or involuntary migration</a:t>
            </a:r>
            <a:endParaRPr lang="en-US" sz="1800">
              <a:cs typeface="Calibri"/>
            </a:endParaRPr>
          </a:p>
          <a:p>
            <a:r>
              <a:rPr lang="en-US" sz="1800"/>
              <a:t>Family separation/reunification</a:t>
            </a:r>
            <a:endParaRPr lang="en-US" sz="1800">
              <a:cs typeface="Calibri"/>
            </a:endParaRPr>
          </a:p>
          <a:p>
            <a:r>
              <a:rPr lang="en-US" sz="1800"/>
              <a:t>Trauma in country of origin</a:t>
            </a:r>
            <a:endParaRPr lang="en-US" sz="1800">
              <a:ea typeface="+mn-lt"/>
              <a:cs typeface="+mn-lt"/>
            </a:endParaRPr>
          </a:p>
          <a:p>
            <a:r>
              <a:rPr lang="en-US" sz="1800"/>
              <a:t>Trauma crossing the border </a:t>
            </a:r>
            <a:endParaRPr lang="en-US" sz="1800">
              <a:cs typeface="Calibri"/>
            </a:endParaRPr>
          </a:p>
          <a:p>
            <a:r>
              <a:rPr lang="en-US" sz="1800"/>
              <a:t>Cultural Adjustment</a:t>
            </a:r>
            <a:endParaRPr lang="en-US" sz="1800">
              <a:cs typeface="Calibri"/>
            </a:endParaRPr>
          </a:p>
          <a:p>
            <a:pPr lvl="1"/>
            <a:r>
              <a:rPr lang="en-US" sz="1800"/>
              <a:t>Language</a:t>
            </a:r>
            <a:endParaRPr lang="en-US" sz="1800">
              <a:cs typeface="Calibri"/>
            </a:endParaRPr>
          </a:p>
          <a:p>
            <a:pPr lvl="1"/>
            <a:r>
              <a:rPr lang="en-US" sz="1800"/>
              <a:t>Cultural norms</a:t>
            </a:r>
            <a:endParaRPr lang="en-US" sz="1800">
              <a:cs typeface="Calibri"/>
            </a:endParaRPr>
          </a:p>
          <a:p>
            <a:pPr lvl="1"/>
            <a:r>
              <a:rPr lang="en-US" sz="1800"/>
              <a:t>Ways of relating to others</a:t>
            </a:r>
            <a:endParaRPr lang="en-US" sz="1800">
              <a:cs typeface="Calibri"/>
            </a:endParaRPr>
          </a:p>
          <a:p>
            <a:pPr lvl="1"/>
            <a:r>
              <a:rPr lang="en-US" sz="1800"/>
              <a:t>Resources</a:t>
            </a:r>
            <a:endParaRPr lang="en-US" sz="1800">
              <a:cs typeface="Calibri"/>
            </a:endParaRPr>
          </a:p>
          <a:p>
            <a:r>
              <a:rPr lang="en-US" sz="1800"/>
              <a:t>Experienced or perceived discrimination</a:t>
            </a:r>
            <a:endParaRPr lang="en-US" sz="1800">
              <a:cs typeface="Calibri"/>
            </a:endParaRPr>
          </a:p>
          <a:p>
            <a:pPr lvl="1"/>
            <a:endParaRPr lang="es-DO" sz="1800" dirty="0">
              <a:cs typeface="Calibri"/>
            </a:endParaRPr>
          </a:p>
        </p:txBody>
      </p:sp>
      <p:pic>
        <p:nvPicPr>
          <p:cNvPr id="4" name="Picture 4" descr="A sign in front of a crowd&#10;&#10;Description generated with high confidence">
            <a:extLst>
              <a:ext uri="{FF2B5EF4-FFF2-40B4-BE49-F238E27FC236}">
                <a16:creationId xmlns:a16="http://schemas.microsoft.com/office/drawing/2014/main" id="{20A21C34-8E77-4BB9-9093-DBAC6BE097F7}"/>
              </a:ext>
            </a:extLst>
          </p:cNvPr>
          <p:cNvPicPr>
            <a:picLocks noChangeAspect="1"/>
          </p:cNvPicPr>
          <p:nvPr/>
        </p:nvPicPr>
        <p:blipFill rotWithShape="1">
          <a:blip r:embed="rId3"/>
          <a:srcRect l="10664" r="16305" b="3"/>
          <a:stretch/>
        </p:blipFill>
        <p:spPr>
          <a:xfrm>
            <a:off x="3840480" y="1904281"/>
            <a:ext cx="4674870" cy="4272681"/>
          </a:xfrm>
          <a:prstGeom prst="rect">
            <a:avLst/>
          </a:prstGeom>
        </p:spPr>
      </p:pic>
    </p:spTree>
    <p:extLst>
      <p:ext uri="{BB962C8B-B14F-4D97-AF65-F5344CB8AC3E}">
        <p14:creationId xmlns:p14="http://schemas.microsoft.com/office/powerpoint/2010/main" val="34416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19"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A6401A-3574-4BDA-9D67-8D8C2BFFFD51}"/>
              </a:ext>
            </a:extLst>
          </p:cNvPr>
          <p:cNvSpPr>
            <a:spLocks noGrp="1"/>
          </p:cNvSpPr>
          <p:nvPr>
            <p:ph type="title"/>
          </p:nvPr>
        </p:nvSpPr>
        <p:spPr>
          <a:xfrm>
            <a:off x="628650" y="811161"/>
            <a:ext cx="2501695" cy="5403370"/>
          </a:xfrm>
        </p:spPr>
        <p:txBody>
          <a:bodyPr>
            <a:normAutofit/>
          </a:bodyPr>
          <a:lstStyle/>
          <a:p>
            <a:r>
              <a:rPr lang="en-US" sz="4100">
                <a:solidFill>
                  <a:srgbClr val="FFFFFF"/>
                </a:solidFill>
                <a:cs typeface="Calibri Light"/>
              </a:rPr>
              <a:t>Structural/ Systemic Barriers</a:t>
            </a:r>
            <a:endParaRPr lang="en-US" sz="4100">
              <a:solidFill>
                <a:srgbClr val="FFFFFF"/>
              </a:solidFill>
            </a:endParaRPr>
          </a:p>
        </p:txBody>
      </p:sp>
      <p:sp>
        <p:nvSpPr>
          <p:cNvPr id="12"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19" y="0"/>
            <a:ext cx="106556"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78747077-5D24-46ED-8875-626F570C5B9C}"/>
              </a:ext>
            </a:extLst>
          </p:cNvPr>
          <p:cNvGraphicFramePr>
            <a:graphicFrameLocks noGrp="1"/>
          </p:cNvGraphicFramePr>
          <p:nvPr>
            <p:ph idx="1"/>
            <p:extLst>
              <p:ext uri="{D42A27DB-BD31-4B8C-83A1-F6EECF244321}">
                <p14:modId xmlns:p14="http://schemas.microsoft.com/office/powerpoint/2010/main" val="2715692503"/>
              </p:ext>
            </p:extLst>
          </p:nvPr>
        </p:nvGraphicFramePr>
        <p:xfrm>
          <a:off x="4094559" y="642938"/>
          <a:ext cx="45672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6865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2" name="Title 1">
            <a:extLst>
              <a:ext uri="{FF2B5EF4-FFF2-40B4-BE49-F238E27FC236}">
                <a16:creationId xmlns:a16="http://schemas.microsoft.com/office/drawing/2014/main" id="{ED8DD555-4F12-4F7D-8258-BC2C51466445}"/>
              </a:ext>
            </a:extLst>
          </p:cNvPr>
          <p:cNvSpPr>
            <a:spLocks noGrp="1"/>
          </p:cNvSpPr>
          <p:nvPr>
            <p:ph type="title"/>
          </p:nvPr>
        </p:nvSpPr>
        <p:spPr>
          <a:xfrm>
            <a:off x="4570578" y="1257300"/>
            <a:ext cx="3988849" cy="1381125"/>
          </a:xfrm>
        </p:spPr>
        <p:txBody>
          <a:bodyPr vert="horz" lIns="91440" tIns="45720" rIns="91440" bIns="45720" rtlCol="0" anchor="ctr">
            <a:normAutofit/>
          </a:bodyPr>
          <a:lstStyle/>
          <a:p>
            <a:r>
              <a:rPr lang="en-US" sz="3100" b="1" i="1" kern="1200">
                <a:solidFill>
                  <a:srgbClr val="C00000"/>
                </a:solidFill>
                <a:latin typeface="+mj-lt"/>
                <a:ea typeface="+mj-ea"/>
                <a:cs typeface="+mj-cs"/>
              </a:rPr>
              <a:t>Reverse Acculturation- What can we learn?</a:t>
            </a:r>
            <a:r>
              <a:rPr lang="en-US" sz="3100" b="1" i="1">
                <a:solidFill>
                  <a:srgbClr val="C00000"/>
                </a:solidFill>
              </a:rPr>
              <a:t> </a:t>
            </a:r>
            <a:endParaRPr lang="en-US" sz="3100" b="1" i="1" kern="1200">
              <a:solidFill>
                <a:srgbClr val="C00000"/>
              </a:solidFill>
              <a:latin typeface="+mj-lt"/>
              <a:cs typeface="Calibri Light"/>
            </a:endParaRPr>
          </a:p>
        </p:txBody>
      </p:sp>
      <p:sp>
        <p:nvSpPr>
          <p:cNvPr id="1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Graphic 4" descr="Video camera">
            <a:extLst>
              <a:ext uri="{FF2B5EF4-FFF2-40B4-BE49-F238E27FC236}">
                <a16:creationId xmlns:a16="http://schemas.microsoft.com/office/drawing/2014/main" id="{73C7D29E-D2F7-4996-94B4-341414D636F6}"/>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339490" y="2079067"/>
            <a:ext cx="3026740" cy="3026740"/>
          </a:xfrm>
          <a:prstGeom prst="rect">
            <a:avLst/>
          </a:prstGeom>
        </p:spPr>
      </p:pic>
      <p:sp>
        <p:nvSpPr>
          <p:cNvPr id="6" name="TextBox 5">
            <a:extLst>
              <a:ext uri="{FF2B5EF4-FFF2-40B4-BE49-F238E27FC236}">
                <a16:creationId xmlns:a16="http://schemas.microsoft.com/office/drawing/2014/main" id="{C667D604-81F8-4B45-93AE-BA1E10FD0286}"/>
              </a:ext>
            </a:extLst>
          </p:cNvPr>
          <p:cNvSpPr txBox="1"/>
          <p:nvPr/>
        </p:nvSpPr>
        <p:spPr>
          <a:xfrm>
            <a:off x="4570579" y="2947260"/>
            <a:ext cx="4003614" cy="292718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1500">
                <a:solidFill>
                  <a:srgbClr val="000000"/>
                </a:solidFill>
              </a:rPr>
              <a:t>Return to Mexico PBS News Hour</a:t>
            </a:r>
          </a:p>
          <a:p>
            <a:pPr indent="-228600">
              <a:lnSpc>
                <a:spcPct val="90000"/>
              </a:lnSpc>
              <a:spcAft>
                <a:spcPts val="600"/>
              </a:spcAft>
              <a:buFont typeface="Arial" panose="020B0604020202020204" pitchFamily="34" charset="0"/>
              <a:buChar char="•"/>
            </a:pPr>
            <a:r>
              <a:rPr lang="en-US" sz="1500" dirty="0">
                <a:ea typeface="+mn-lt"/>
                <a:cs typeface="+mn-lt"/>
              </a:rPr>
              <a:t>https://www.pbs.org/video/return-to-mexico-1558394517/ </a:t>
            </a:r>
          </a:p>
          <a:p>
            <a:pPr indent="-228600">
              <a:lnSpc>
                <a:spcPct val="90000"/>
              </a:lnSpc>
              <a:spcAft>
                <a:spcPts val="600"/>
              </a:spcAft>
              <a:buFont typeface="Arial" panose="020B0604020202020204" pitchFamily="34" charset="0"/>
              <a:buChar char="•"/>
            </a:pPr>
            <a:endParaRPr lang="en-US" sz="1500" dirty="0">
              <a:solidFill>
                <a:srgbClr val="000000"/>
              </a:solidFill>
              <a:cs typeface="Calibri"/>
            </a:endParaRPr>
          </a:p>
        </p:txBody>
      </p:sp>
    </p:spTree>
    <p:extLst>
      <p:ext uri="{BB962C8B-B14F-4D97-AF65-F5344CB8AC3E}">
        <p14:creationId xmlns:p14="http://schemas.microsoft.com/office/powerpoint/2010/main" val="3626888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A group of people around each other&#10;&#10;Description generated with high confidence">
            <a:extLst>
              <a:ext uri="{FF2B5EF4-FFF2-40B4-BE49-F238E27FC236}">
                <a16:creationId xmlns:a16="http://schemas.microsoft.com/office/drawing/2014/main" id="{4269AAC5-9995-4733-A69C-88D58EF12283}"/>
              </a:ext>
            </a:extLst>
          </p:cNvPr>
          <p:cNvPicPr>
            <a:picLocks noGrp="1" noChangeAspect="1"/>
          </p:cNvPicPr>
          <p:nvPr>
            <p:ph idx="1"/>
          </p:nvPr>
        </p:nvPicPr>
        <p:blipFill rotWithShape="1">
          <a:blip r:embed="rId2"/>
          <a:srcRect l="2434" r="8565" b="-1"/>
          <a:stretch/>
        </p:blipFill>
        <p:spPr>
          <a:xfrm>
            <a:off x="20" y="10"/>
            <a:ext cx="9143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5A0203-E070-4354-87AE-66B3BD4DAF5E}"/>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a:solidFill>
                  <a:schemeClr val="tx1">
                    <a:lumMod val="85000"/>
                    <a:lumOff val="15000"/>
                  </a:schemeClr>
                </a:solidFill>
              </a:rPr>
              <a:t>Collective Resilience</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575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5"/>
            <a:ext cx="7886700" cy="1325563"/>
          </a:xfrm>
        </p:spPr>
        <p:txBody>
          <a:bodyPr>
            <a:normAutofit/>
          </a:bodyPr>
          <a:lstStyle/>
          <a:p>
            <a:r>
              <a:rPr lang="en-US"/>
              <a:t>Latinos’ Beliefs about Coping</a:t>
            </a:r>
            <a:endParaRPr lang="es-DO" dirty="0"/>
          </a:p>
        </p:txBody>
      </p:sp>
      <p:graphicFrame>
        <p:nvGraphicFramePr>
          <p:cNvPr id="5" name="Content Placeholder 1">
            <a:extLst>
              <a:ext uri="{FF2B5EF4-FFF2-40B4-BE49-F238E27FC236}">
                <a16:creationId xmlns:a16="http://schemas.microsoft.com/office/drawing/2014/main" id="{FC8DD23A-790D-4717-B749-F54357BF8ECE}"/>
              </a:ext>
            </a:extLst>
          </p:cNvPr>
          <p:cNvGraphicFramePr>
            <a:graphicFrameLocks noGrp="1"/>
          </p:cNvGraphicFramePr>
          <p:nvPr>
            <p:ph idx="1"/>
            <p:extLst>
              <p:ext uri="{D42A27DB-BD31-4B8C-83A1-F6EECF244321}">
                <p14:modId xmlns:p14="http://schemas.microsoft.com/office/powerpoint/2010/main" val="136099385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569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4C08-EE24-4535-B7C1-DB23759B815E}"/>
              </a:ext>
            </a:extLst>
          </p:cNvPr>
          <p:cNvSpPr>
            <a:spLocks noGrp="1"/>
          </p:cNvSpPr>
          <p:nvPr>
            <p:ph type="title"/>
          </p:nvPr>
        </p:nvSpPr>
        <p:spPr/>
        <p:txBody>
          <a:bodyPr>
            <a:normAutofit/>
          </a:bodyPr>
          <a:lstStyle/>
          <a:p>
            <a:r>
              <a:rPr lang="en-US">
                <a:cs typeface="Calibri Light"/>
              </a:rPr>
              <a:t>Cultural Humility Framework</a:t>
            </a:r>
            <a:endParaRPr lang="en-US"/>
          </a:p>
        </p:txBody>
      </p:sp>
      <p:graphicFrame>
        <p:nvGraphicFramePr>
          <p:cNvPr id="5" name="Content Placeholder 2">
            <a:extLst>
              <a:ext uri="{FF2B5EF4-FFF2-40B4-BE49-F238E27FC236}">
                <a16:creationId xmlns:a16="http://schemas.microsoft.com/office/drawing/2014/main" id="{5B6F9230-3339-4352-9255-5A05B8E8D0F2}"/>
              </a:ext>
            </a:extLst>
          </p:cNvPr>
          <p:cNvGraphicFramePr>
            <a:graphicFrameLocks noGrp="1"/>
          </p:cNvGraphicFramePr>
          <p:nvPr>
            <p:ph idx="1"/>
          </p:nvPr>
        </p:nvGraphicFramePr>
        <p:xfrm>
          <a:off x="628650" y="1902978"/>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3" descr="A close up of a sign&#10;&#10;Description generated with very high confidence">
            <a:extLst>
              <a:ext uri="{FF2B5EF4-FFF2-40B4-BE49-F238E27FC236}">
                <a16:creationId xmlns:a16="http://schemas.microsoft.com/office/drawing/2014/main" id="{20EEBA4F-AF4B-4DD2-B8C1-B535F0133661}"/>
              </a:ext>
            </a:extLst>
          </p:cNvPr>
          <p:cNvPicPr>
            <a:picLocks noChangeAspect="1"/>
          </p:cNvPicPr>
          <p:nvPr/>
        </p:nvPicPr>
        <p:blipFill>
          <a:blip r:embed="rId8"/>
          <a:stretch>
            <a:fillRect/>
          </a:stretch>
        </p:blipFill>
        <p:spPr>
          <a:xfrm>
            <a:off x="2863971" y="4520759"/>
            <a:ext cx="2240711" cy="1482709"/>
          </a:xfrm>
          <a:prstGeom prst="rect">
            <a:avLst/>
          </a:prstGeom>
        </p:spPr>
      </p:pic>
      <p:sp>
        <p:nvSpPr>
          <p:cNvPr id="6" name="Rectangle 5">
            <a:extLst>
              <a:ext uri="{FF2B5EF4-FFF2-40B4-BE49-F238E27FC236}">
                <a16:creationId xmlns:a16="http://schemas.microsoft.com/office/drawing/2014/main" id="{6A6CE2C4-EC62-40A0-B3F2-04CA25B86648}"/>
              </a:ext>
            </a:extLst>
          </p:cNvPr>
          <p:cNvSpPr/>
          <p:nvPr/>
        </p:nvSpPr>
        <p:spPr>
          <a:xfrm>
            <a:off x="810884" y="4342321"/>
            <a:ext cx="1796451" cy="121416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1500" b="1" i="1" dirty="0">
                <a:cs typeface="Calibri"/>
              </a:rPr>
              <a:t>Each one of us is a complicated, multidimensional human being</a:t>
            </a:r>
          </a:p>
        </p:txBody>
      </p:sp>
      <p:sp>
        <p:nvSpPr>
          <p:cNvPr id="7" name="Arrow: Curved Right 6">
            <a:extLst>
              <a:ext uri="{FF2B5EF4-FFF2-40B4-BE49-F238E27FC236}">
                <a16:creationId xmlns:a16="http://schemas.microsoft.com/office/drawing/2014/main" id="{B70FDB88-F82D-4E07-948E-F666650408FA}"/>
              </a:ext>
            </a:extLst>
          </p:cNvPr>
          <p:cNvSpPr/>
          <p:nvPr/>
        </p:nvSpPr>
        <p:spPr>
          <a:xfrm>
            <a:off x="92303" y="3959588"/>
            <a:ext cx="548640" cy="91211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319582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C3BD47E0-C181-475F-BEDC-CD95DC03289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3A319B6B-C8A6-468A-9F4C-EC1B88DCF43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7AF3A3BB-55B0-481B-AE2D-BE4F28993FD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dirty="0">
                <a:solidFill>
                  <a:schemeClr val="accent1"/>
                </a:solidFill>
              </a:rPr>
              <a:t>Latinos' Beliefs </a:t>
            </a:r>
            <a:r>
              <a:rPr lang="en-US">
                <a:solidFill>
                  <a:schemeClr val="accent1"/>
                </a:solidFill>
              </a:rPr>
              <a:t>about Support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963877"/>
            <a:ext cx="4783327" cy="4930246"/>
          </a:xfrm>
        </p:spPr>
        <p:txBody>
          <a:bodyPr anchor="ctr">
            <a:normAutofit/>
          </a:bodyPr>
          <a:lstStyle/>
          <a:p>
            <a:r>
              <a:rPr lang="en-US" sz="1900"/>
              <a:t>Spirituality is at the center of their lives:</a:t>
            </a:r>
          </a:p>
          <a:p>
            <a:pPr lvl="1"/>
            <a:r>
              <a:rPr lang="en-US" sz="1900" i="1"/>
              <a:t>Religion (Catholicism/Protestantism)</a:t>
            </a:r>
          </a:p>
          <a:p>
            <a:pPr lvl="1"/>
            <a:r>
              <a:rPr lang="en-US" sz="1900" i="1"/>
              <a:t>Curanderismo</a:t>
            </a:r>
          </a:p>
          <a:p>
            <a:pPr lvl="1"/>
            <a:r>
              <a:rPr lang="en-US" sz="1900" i="1"/>
              <a:t>Santeria</a:t>
            </a:r>
          </a:p>
          <a:p>
            <a:pPr lvl="1"/>
            <a:r>
              <a:rPr lang="en-US" sz="1900" i="1"/>
              <a:t>Espiritismo</a:t>
            </a:r>
          </a:p>
          <a:p>
            <a:pPr lvl="1"/>
            <a:endParaRPr lang="en-US" sz="1900"/>
          </a:p>
          <a:p>
            <a:r>
              <a:rPr lang="en-US" sz="1900"/>
              <a:t>When facing problems the tendency is to seek help from:</a:t>
            </a:r>
          </a:p>
          <a:p>
            <a:pPr marL="749808" lvl="1" indent="-457200">
              <a:buFont typeface="+mj-lt"/>
              <a:buAutoNum type="arabicPeriod"/>
            </a:pPr>
            <a:r>
              <a:rPr lang="en-US" sz="1900"/>
              <a:t>Family</a:t>
            </a:r>
          </a:p>
          <a:p>
            <a:pPr marL="749808" lvl="1" indent="-457200">
              <a:buFont typeface="+mj-lt"/>
              <a:buAutoNum type="arabicPeriod"/>
            </a:pPr>
            <a:r>
              <a:rPr lang="en-US" sz="1900"/>
              <a:t>Curanderos or clergy</a:t>
            </a:r>
          </a:p>
          <a:p>
            <a:pPr marL="749808" lvl="1" indent="-457200">
              <a:buFont typeface="+mj-lt"/>
              <a:buAutoNum type="arabicPeriod"/>
            </a:pPr>
            <a:r>
              <a:rPr lang="en-US" sz="1900"/>
              <a:t>Primary care provider</a:t>
            </a:r>
          </a:p>
          <a:p>
            <a:pPr marL="749808" lvl="1" indent="-457200">
              <a:buFont typeface="+mj-lt"/>
              <a:buAutoNum type="arabicPeriod"/>
            </a:pPr>
            <a:endParaRPr lang="en-US" sz="1900"/>
          </a:p>
          <a:p>
            <a:pPr marL="502920" indent="-457200"/>
            <a:r>
              <a:rPr lang="en-US" sz="1900"/>
              <a:t>Use of herbal medicine</a:t>
            </a:r>
          </a:p>
        </p:txBody>
      </p:sp>
    </p:spTree>
    <p:extLst>
      <p:ext uri="{BB962C8B-B14F-4D97-AF65-F5344CB8AC3E}">
        <p14:creationId xmlns:p14="http://schemas.microsoft.com/office/powerpoint/2010/main" val="2936380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42C7F-7F26-4F2E-BFDE-F6DF0246198B}"/>
              </a:ext>
            </a:extLst>
          </p:cNvPr>
          <p:cNvSpPr txBox="1"/>
          <p:nvPr/>
        </p:nvSpPr>
        <p:spPr>
          <a:xfrm>
            <a:off x="5804860" y="481264"/>
            <a:ext cx="3261397" cy="390785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400" dirty="0">
                <a:latin typeface="+mj-lt"/>
                <a:ea typeface="+mj-ea"/>
                <a:cs typeface="+mj-cs"/>
              </a:rPr>
              <a:t>How to foster engagement?</a:t>
            </a:r>
            <a:endParaRPr lang="en-US" sz="4400" dirty="0">
              <a:latin typeface="+mj-lt"/>
              <a:ea typeface="+mj-ea"/>
              <a:cs typeface="Calibri Light"/>
            </a:endParaRPr>
          </a:p>
        </p:txBody>
      </p:sp>
      <p:sp>
        <p:nvSpPr>
          <p:cNvPr id="19" name="Rectangle 21">
            <a:extLst>
              <a:ext uri="{FF2B5EF4-FFF2-40B4-BE49-F238E27FC236}">
                <a16:creationId xmlns:a16="http://schemas.microsoft.com/office/drawing/2014/main" id="{9D545981-1F24-46A6-8AFC-3740CC5774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509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3">
            <a:extLst>
              <a:ext uri="{FF2B5EF4-FFF2-40B4-BE49-F238E27FC236}">
                <a16:creationId xmlns:a16="http://schemas.microsoft.com/office/drawing/2014/main" id="{252F09FA-59B0-41E4-9F79-D0EB15CBA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2703" y="481264"/>
            <a:ext cx="1817370" cy="1857871"/>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FB98A08-FC4C-4C6C-8CAE-410223C6D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2503727"/>
            <a:ext cx="3006599" cy="38833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5" descr="Dancing">
            <a:extLst>
              <a:ext uri="{FF2B5EF4-FFF2-40B4-BE49-F238E27FC236}">
                <a16:creationId xmlns:a16="http://schemas.microsoft.com/office/drawing/2014/main" id="{795B8CE0-3E2B-4256-8CC9-123DF09FB7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887" y="3063518"/>
            <a:ext cx="2763774" cy="2763774"/>
          </a:xfrm>
          <a:prstGeom prst="rect">
            <a:avLst/>
          </a:prstGeom>
        </p:spPr>
      </p:pic>
      <p:sp>
        <p:nvSpPr>
          <p:cNvPr id="28" name="Rectangle 27">
            <a:extLst>
              <a:ext uri="{FF2B5EF4-FFF2-40B4-BE49-F238E27FC236}">
                <a16:creationId xmlns:a16="http://schemas.microsoft.com/office/drawing/2014/main" id="{66D4C1A7-0A94-46CF-9056-E836CBFB70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481264"/>
            <a:ext cx="1809285" cy="28571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3" descr="Question mark">
            <a:extLst>
              <a:ext uri="{FF2B5EF4-FFF2-40B4-BE49-F238E27FC236}">
                <a16:creationId xmlns:a16="http://schemas.microsoft.com/office/drawing/2014/main" id="{DFB88B1D-0E95-49F8-A43B-8DABF2573D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0123" y="1118426"/>
            <a:ext cx="1570482" cy="1570482"/>
          </a:xfrm>
          <a:prstGeom prst="rect">
            <a:avLst/>
          </a:prstGeom>
        </p:spPr>
      </p:pic>
      <p:sp>
        <p:nvSpPr>
          <p:cNvPr id="30" name="Rectangle 29">
            <a:extLst>
              <a:ext uri="{FF2B5EF4-FFF2-40B4-BE49-F238E27FC236}">
                <a16:creationId xmlns:a16="http://schemas.microsoft.com/office/drawing/2014/main" id="{12022B2F-C34E-42AC-A514-49AF306FA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1" y="3499239"/>
            <a:ext cx="1809285" cy="2887845"/>
          </a:xfrm>
          <a:prstGeom prst="rect">
            <a:avLst/>
          </a:pr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84A66149-2431-4D78-A158-60F086A124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0835" y="4459986"/>
            <a:ext cx="24688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141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Implication for Mental Health</a:t>
            </a:r>
            <a:endParaRPr lang="es-DO" dirty="0"/>
          </a:p>
        </p:txBody>
      </p:sp>
      <p:sp>
        <p:nvSpPr>
          <p:cNvPr id="2" name="Content Placeholder 1"/>
          <p:cNvSpPr>
            <a:spLocks noGrp="1"/>
          </p:cNvSpPr>
          <p:nvPr>
            <p:ph idx="1"/>
          </p:nvPr>
        </p:nvSpPr>
        <p:spPr>
          <a:xfrm>
            <a:off x="457200" y="1609416"/>
            <a:ext cx="7772400" cy="4846320"/>
          </a:xfrm>
        </p:spPr>
        <p:txBody>
          <a:bodyPr>
            <a:normAutofit fontScale="85000" lnSpcReduction="20000"/>
          </a:bodyPr>
          <a:lstStyle/>
          <a:p>
            <a:pPr marL="109728" indent="0">
              <a:buNone/>
            </a:pPr>
            <a:r>
              <a:rPr lang="en-US" b="1" dirty="0"/>
              <a:t>Therapeutic Relationship</a:t>
            </a:r>
            <a:endParaRPr lang="en-US" dirty="0"/>
          </a:p>
          <a:p>
            <a:r>
              <a:rPr lang="en-US" dirty="0"/>
              <a:t>Build trust and rapport:  relationship requires time.</a:t>
            </a:r>
          </a:p>
          <a:p>
            <a:pPr marL="0" indent="0">
              <a:buNone/>
            </a:pPr>
            <a:endParaRPr lang="en-US" dirty="0"/>
          </a:p>
          <a:p>
            <a:r>
              <a:rPr lang="en-US" dirty="0"/>
              <a:t>Use conversational approach to gather information.  If you have to fill out a form, take time to explain what you are doing and the purpose, how long it will take.</a:t>
            </a:r>
          </a:p>
          <a:p>
            <a:pPr marL="0" indent="0">
              <a:buNone/>
            </a:pPr>
            <a:endParaRPr lang="en-US" dirty="0"/>
          </a:p>
          <a:p>
            <a:r>
              <a:rPr lang="en-US" dirty="0"/>
              <a:t>Initial reservations don’t mean resistance</a:t>
            </a:r>
          </a:p>
          <a:p>
            <a:endParaRPr lang="en-US" dirty="0"/>
          </a:p>
          <a:p>
            <a:r>
              <a:rPr lang="en-US" dirty="0"/>
              <a:t>Ask how the person perceives the problem- </a:t>
            </a:r>
            <a:r>
              <a:rPr lang="en-US" i="1" dirty="0"/>
              <a:t>self explanation theory</a:t>
            </a:r>
          </a:p>
          <a:p>
            <a:pPr marL="0" indent="0">
              <a:buNone/>
            </a:pPr>
            <a:endParaRPr lang="en-US" i="1" dirty="0"/>
          </a:p>
          <a:p>
            <a:r>
              <a:rPr lang="en-US" dirty="0"/>
              <a:t>Politeness might imply that the person is saying “yes” when he/she might be thinking differently</a:t>
            </a:r>
          </a:p>
          <a:p>
            <a:endParaRPr lang="en-US" dirty="0"/>
          </a:p>
          <a:p>
            <a:endParaRPr lang="es-DO" dirty="0"/>
          </a:p>
        </p:txBody>
      </p:sp>
    </p:spTree>
    <p:extLst>
      <p:ext uri="{BB962C8B-B14F-4D97-AF65-F5344CB8AC3E}">
        <p14:creationId xmlns:p14="http://schemas.microsoft.com/office/powerpoint/2010/main" val="561965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Implication for Mental Health</a:t>
            </a:r>
            <a:endParaRPr lang="es-DO" dirty="0"/>
          </a:p>
        </p:txBody>
      </p:sp>
      <p:sp>
        <p:nvSpPr>
          <p:cNvPr id="2" name="Content Placeholder 1"/>
          <p:cNvSpPr>
            <a:spLocks noGrp="1"/>
          </p:cNvSpPr>
          <p:nvPr>
            <p:ph idx="1"/>
          </p:nvPr>
        </p:nvSpPr>
        <p:spPr>
          <a:xfrm>
            <a:off x="457200" y="1481328"/>
            <a:ext cx="7652208" cy="4843272"/>
          </a:xfrm>
        </p:spPr>
        <p:txBody>
          <a:bodyPr vert="horz" lIns="91440" tIns="45720" rIns="91440" bIns="45720" rtlCol="0" anchor="t">
            <a:normAutofit fontScale="70000" lnSpcReduction="20000"/>
          </a:bodyPr>
          <a:lstStyle/>
          <a:p>
            <a:r>
              <a:rPr lang="en-US" sz="2900" dirty="0"/>
              <a:t>Check for body language, provide permission to express a different opinion, create “check in point” </a:t>
            </a:r>
            <a:r>
              <a:rPr lang="en-US" sz="2900"/>
              <a:t>throughout</a:t>
            </a:r>
            <a:r>
              <a:rPr lang="en-US" sz="2900" dirty="0"/>
              <a:t> the conversation</a:t>
            </a:r>
          </a:p>
          <a:p>
            <a:pPr marL="109220" indent="0">
              <a:buNone/>
            </a:pPr>
            <a:endParaRPr lang="en-US" sz="2900" dirty="0">
              <a:cs typeface="Calibri" panose="020F0502020204030204"/>
            </a:endParaRPr>
          </a:p>
          <a:p>
            <a:r>
              <a:rPr lang="en-US" sz="2900" dirty="0"/>
              <a:t>Assessment: migration story and its implication, aware of issues of trauma and symptoms, issues of isolation (identify support system)</a:t>
            </a:r>
          </a:p>
          <a:p>
            <a:pPr marL="109220" indent="0">
              <a:buNone/>
            </a:pPr>
            <a:endParaRPr lang="en-US" sz="2900" dirty="0">
              <a:cs typeface="Calibri" panose="020F0502020204030204"/>
            </a:endParaRPr>
          </a:p>
          <a:p>
            <a:r>
              <a:rPr lang="en-US" sz="2900" dirty="0"/>
              <a:t>PTSD- somatization of symptoms/frequency of visits to the hospital/emergency visits</a:t>
            </a:r>
          </a:p>
          <a:p>
            <a:endParaRPr lang="en-US" sz="2900" dirty="0"/>
          </a:p>
          <a:p>
            <a:pPr marL="109220" indent="0">
              <a:buNone/>
            </a:pPr>
            <a:endParaRPr lang="en-US" sz="2900" dirty="0">
              <a:cs typeface="Calibri" panose="020F0502020204030204"/>
            </a:endParaRPr>
          </a:p>
          <a:p>
            <a:r>
              <a:rPr lang="en-US" b="1" dirty="0"/>
              <a:t>Organizational/ Agency</a:t>
            </a:r>
          </a:p>
          <a:p>
            <a:pPr lvl="1"/>
            <a:r>
              <a:rPr lang="en-US" dirty="0"/>
              <a:t>Language access:  bilingual staff, interpreters, voicemail, forms</a:t>
            </a:r>
          </a:p>
          <a:p>
            <a:pPr lvl="1"/>
            <a:r>
              <a:rPr lang="en-US" dirty="0"/>
              <a:t>Have a point person- provide first name</a:t>
            </a:r>
          </a:p>
          <a:p>
            <a:pPr lvl="1"/>
            <a:r>
              <a:rPr lang="en-US" dirty="0"/>
              <a:t>Provide appointments in written form</a:t>
            </a:r>
          </a:p>
          <a:p>
            <a:pPr lvl="1"/>
            <a:r>
              <a:rPr lang="en-US" dirty="0"/>
              <a:t>Cultural competence evaluation and training for all staff</a:t>
            </a:r>
          </a:p>
          <a:p>
            <a:endParaRPr lang="es-DO" dirty="0"/>
          </a:p>
        </p:txBody>
      </p:sp>
    </p:spTree>
    <p:extLst>
      <p:ext uri="{BB962C8B-B14F-4D97-AF65-F5344CB8AC3E}">
        <p14:creationId xmlns:p14="http://schemas.microsoft.com/office/powerpoint/2010/main" val="2504877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Engagement in Services</a:t>
            </a:r>
            <a:endParaRPr lang="en-US" dirty="0"/>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r>
              <a:rPr lang="en-US" b="1" dirty="0"/>
              <a:t>Trust:</a:t>
            </a:r>
            <a:endParaRPr lang="en-US" b="1" dirty="0">
              <a:cs typeface="Calibri"/>
            </a:endParaRPr>
          </a:p>
          <a:p>
            <a:pPr lvl="1"/>
            <a:r>
              <a:rPr lang="en-US" dirty="0"/>
              <a:t>It is not achieved by doing, but by the gradual development of the relationship- </a:t>
            </a:r>
            <a:r>
              <a:rPr lang="en-US" b="1" err="1"/>
              <a:t>Personalismo</a:t>
            </a:r>
            <a:endParaRPr lang="en-US" b="1">
              <a:cs typeface="Calibri"/>
            </a:endParaRPr>
          </a:p>
          <a:p>
            <a:pPr lvl="1"/>
            <a:r>
              <a:rPr lang="en-US" dirty="0"/>
              <a:t>Interactions marked by showing genuine interest in the person, might require some self-disclosure</a:t>
            </a:r>
          </a:p>
          <a:p>
            <a:pPr lvl="1"/>
            <a:r>
              <a:rPr lang="en-US" dirty="0"/>
              <a:t>Might take 5 extra minutes at the beginning, but can accelerate your work in the future</a:t>
            </a:r>
          </a:p>
          <a:p>
            <a:pPr lvl="1"/>
            <a:r>
              <a:rPr lang="en-US" dirty="0"/>
              <a:t>Transparency about the purpose of meeting and procedures</a:t>
            </a:r>
          </a:p>
          <a:p>
            <a:r>
              <a:rPr lang="en-US" b="1" dirty="0"/>
              <a:t>Treatment</a:t>
            </a:r>
            <a:r>
              <a:rPr lang="en-US" dirty="0"/>
              <a:t>-</a:t>
            </a:r>
          </a:p>
          <a:p>
            <a:pPr lvl="1"/>
            <a:r>
              <a:rPr lang="en-US" dirty="0"/>
              <a:t>Family oriented</a:t>
            </a:r>
          </a:p>
          <a:p>
            <a:pPr lvl="1"/>
            <a:r>
              <a:rPr lang="en-US" dirty="0"/>
              <a:t>Psychoeducation using biological explanations</a:t>
            </a:r>
          </a:p>
          <a:p>
            <a:pPr lvl="1"/>
            <a:r>
              <a:rPr lang="en-US" dirty="0"/>
              <a:t>Explanation about level of care and prognosis</a:t>
            </a:r>
          </a:p>
          <a:p>
            <a:pPr lvl="1"/>
            <a:r>
              <a:rPr lang="en-US" dirty="0"/>
              <a:t>Cooperation among community service providers</a:t>
            </a:r>
          </a:p>
          <a:p>
            <a:pPr lvl="1"/>
            <a:endParaRPr lang="en-US" dirty="0"/>
          </a:p>
        </p:txBody>
      </p:sp>
    </p:spTree>
    <p:extLst>
      <p:ext uri="{BB962C8B-B14F-4D97-AF65-F5344CB8AC3E}">
        <p14:creationId xmlns:p14="http://schemas.microsoft.com/office/powerpoint/2010/main" val="3648957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F710-DF75-41DA-9E4B-F46A979B8A19}"/>
              </a:ext>
            </a:extLst>
          </p:cNvPr>
          <p:cNvSpPr>
            <a:spLocks noGrp="1"/>
          </p:cNvSpPr>
          <p:nvPr>
            <p:ph type="title"/>
          </p:nvPr>
        </p:nvSpPr>
        <p:spPr/>
        <p:txBody>
          <a:bodyPr/>
          <a:lstStyle/>
          <a:p>
            <a:pPr marL="171450" indent="-171450">
              <a:spcBef>
                <a:spcPts val="750"/>
              </a:spcBef>
            </a:pPr>
            <a:r>
              <a:rPr lang="en-US" dirty="0">
                <a:cs typeface="Calibri Light"/>
              </a:rPr>
              <a:t>Cultural humility Approach</a:t>
            </a:r>
          </a:p>
        </p:txBody>
      </p:sp>
      <p:sp>
        <p:nvSpPr>
          <p:cNvPr id="3" name="Content Placeholder 2">
            <a:extLst>
              <a:ext uri="{FF2B5EF4-FFF2-40B4-BE49-F238E27FC236}">
                <a16:creationId xmlns:a16="http://schemas.microsoft.com/office/drawing/2014/main" id="{E00FF68E-9ECF-43B3-AFEF-E41A0470FF94}"/>
              </a:ext>
            </a:extLst>
          </p:cNvPr>
          <p:cNvSpPr>
            <a:spLocks noGrp="1"/>
          </p:cNvSpPr>
          <p:nvPr>
            <p:ph idx="1"/>
          </p:nvPr>
        </p:nvSpPr>
        <p:spPr/>
        <p:txBody>
          <a:bodyPr vert="horz" lIns="68580" tIns="34290" rIns="68580" bIns="34290" rtlCol="0" anchor="t">
            <a:normAutofit/>
          </a:bodyPr>
          <a:lstStyle/>
          <a:p>
            <a:r>
              <a:rPr lang="en-US" b="1" dirty="0">
                <a:solidFill>
                  <a:srgbClr val="C00000"/>
                </a:solidFill>
                <a:cs typeface="Calibri"/>
              </a:rPr>
              <a:t>A</a:t>
            </a:r>
            <a:r>
              <a:rPr lang="en-US" dirty="0">
                <a:cs typeface="Calibri"/>
              </a:rPr>
              <a:t>sk questions, in a humble, safe manner </a:t>
            </a:r>
          </a:p>
          <a:p>
            <a:r>
              <a:rPr lang="en-US" b="1" dirty="0">
                <a:solidFill>
                  <a:srgbClr val="C00000"/>
                </a:solidFill>
                <a:cs typeface="Calibri"/>
              </a:rPr>
              <a:t>S</a:t>
            </a:r>
            <a:r>
              <a:rPr lang="en-US" dirty="0">
                <a:cs typeface="Calibri"/>
              </a:rPr>
              <a:t>eek self-awareness </a:t>
            </a:r>
          </a:p>
          <a:p>
            <a:r>
              <a:rPr lang="en-US" b="1" dirty="0">
                <a:solidFill>
                  <a:srgbClr val="C00000"/>
                </a:solidFill>
                <a:cs typeface="Calibri"/>
              </a:rPr>
              <a:t>S</a:t>
            </a:r>
            <a:r>
              <a:rPr lang="en-US" dirty="0">
                <a:cs typeface="Calibri"/>
              </a:rPr>
              <a:t>uspend judgment </a:t>
            </a:r>
          </a:p>
          <a:p>
            <a:r>
              <a:rPr lang="en-US" b="1" dirty="0">
                <a:solidFill>
                  <a:srgbClr val="C00000"/>
                </a:solidFill>
                <a:cs typeface="Calibri"/>
              </a:rPr>
              <a:t>E</a:t>
            </a:r>
            <a:r>
              <a:rPr lang="en-US" dirty="0">
                <a:cs typeface="Calibri"/>
              </a:rPr>
              <a:t>xpress kindness and compassion </a:t>
            </a:r>
          </a:p>
          <a:p>
            <a:r>
              <a:rPr lang="en-US" b="1" dirty="0">
                <a:solidFill>
                  <a:srgbClr val="C00000"/>
                </a:solidFill>
                <a:cs typeface="Calibri"/>
              </a:rPr>
              <a:t>S</a:t>
            </a:r>
            <a:r>
              <a:rPr lang="en-US" dirty="0">
                <a:cs typeface="Calibri"/>
              </a:rPr>
              <a:t>upport a safe and welcoming environment </a:t>
            </a:r>
          </a:p>
          <a:p>
            <a:r>
              <a:rPr lang="en-US" b="1" dirty="0">
                <a:solidFill>
                  <a:srgbClr val="C00000"/>
                </a:solidFill>
                <a:cs typeface="Calibri"/>
              </a:rPr>
              <a:t>S</a:t>
            </a:r>
            <a:r>
              <a:rPr lang="en-US" dirty="0">
                <a:cs typeface="Calibri"/>
              </a:rPr>
              <a:t>tart where the client is at </a:t>
            </a:r>
          </a:p>
          <a:p>
            <a:endParaRPr lang="en-US" sz="975" dirty="0">
              <a:cs typeface="Calibri"/>
            </a:endParaRPr>
          </a:p>
          <a:p>
            <a:pPr marL="0" indent="0">
              <a:buNone/>
            </a:pPr>
            <a:r>
              <a:rPr lang="en-US" sz="975" dirty="0">
                <a:cs typeface="Calibri"/>
              </a:rPr>
              <a:t>Retrieved from: National Association of County and City Health Officials</a:t>
            </a:r>
          </a:p>
          <a:p>
            <a:pPr>
              <a:buNone/>
            </a:pPr>
            <a:r>
              <a:rPr lang="en-US" sz="975" dirty="0">
                <a:cs typeface="Calibri"/>
              </a:rPr>
              <a:t>http://calwic.org/storage/documents/conference/2016/Cultural%20Humility%20CWA.pdf</a:t>
            </a:r>
            <a:endParaRPr lang="en-US" sz="975" dirty="0"/>
          </a:p>
        </p:txBody>
      </p:sp>
    </p:spTree>
    <p:extLst>
      <p:ext uri="{BB962C8B-B14F-4D97-AF65-F5344CB8AC3E}">
        <p14:creationId xmlns:p14="http://schemas.microsoft.com/office/powerpoint/2010/main" val="2832305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54665-92BE-4C23-9695-91A54158D6E4}"/>
              </a:ext>
            </a:extLst>
          </p:cNvPr>
          <p:cNvSpPr>
            <a:spLocks noGrp="1"/>
          </p:cNvSpPr>
          <p:nvPr>
            <p:ph type="title"/>
          </p:nvPr>
        </p:nvSpPr>
        <p:spPr/>
        <p:txBody>
          <a:bodyPr>
            <a:normAutofit/>
          </a:bodyPr>
          <a:lstStyle/>
          <a:p>
            <a:r>
              <a:rPr lang="en-US" dirty="0">
                <a:cs typeface="Calibri Light"/>
              </a:rPr>
              <a:t>How to address power Imbalance?</a:t>
            </a:r>
            <a:endParaRPr lang="en-US" dirty="0"/>
          </a:p>
        </p:txBody>
      </p:sp>
      <p:graphicFrame>
        <p:nvGraphicFramePr>
          <p:cNvPr id="5" name="Content Placeholder 2">
            <a:extLst>
              <a:ext uri="{FF2B5EF4-FFF2-40B4-BE49-F238E27FC236}">
                <a16:creationId xmlns:a16="http://schemas.microsoft.com/office/drawing/2014/main" id="{A69D9AAF-EFDB-4E81-A4C6-7F4591EECAAE}"/>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5" name="TextBox 134">
            <a:extLst>
              <a:ext uri="{FF2B5EF4-FFF2-40B4-BE49-F238E27FC236}">
                <a16:creationId xmlns:a16="http://schemas.microsoft.com/office/drawing/2014/main" id="{20A2EB4C-8DBD-40DC-AFA5-F4C00F67C505}"/>
              </a:ext>
            </a:extLst>
          </p:cNvPr>
          <p:cNvSpPr txBox="1"/>
          <p:nvPr/>
        </p:nvSpPr>
        <p:spPr>
          <a:xfrm>
            <a:off x="6539948" y="5585791"/>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a:cs typeface="Calibri"/>
              </a:rPr>
              <a:t>Richard, S. (2016)</a:t>
            </a:r>
            <a:endParaRPr lang="en-US" sz="1350" dirty="0">
              <a:cs typeface="Calibri"/>
            </a:endParaRPr>
          </a:p>
        </p:txBody>
      </p:sp>
    </p:spTree>
    <p:extLst>
      <p:ext uri="{BB962C8B-B14F-4D97-AF65-F5344CB8AC3E}">
        <p14:creationId xmlns:p14="http://schemas.microsoft.com/office/powerpoint/2010/main" val="684618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998BDE-153F-409E-8C49-D965AD2D5AD2}"/>
              </a:ext>
            </a:extLst>
          </p:cNvPr>
          <p:cNvSpPr>
            <a:spLocks noGrp="1"/>
          </p:cNvSpPr>
          <p:nvPr>
            <p:ph type="title"/>
          </p:nvPr>
        </p:nvSpPr>
        <p:spPr>
          <a:xfrm>
            <a:off x="628650" y="963877"/>
            <a:ext cx="2620771" cy="4930246"/>
          </a:xfrm>
        </p:spPr>
        <p:txBody>
          <a:bodyPr>
            <a:normAutofit/>
          </a:bodyPr>
          <a:lstStyle/>
          <a:p>
            <a:pPr algn="r"/>
            <a:r>
              <a:rPr lang="en-US">
                <a:solidFill>
                  <a:schemeClr val="accent1"/>
                </a:solidFill>
                <a:cs typeface="Calibri Light"/>
              </a:rPr>
              <a:t>Panel Discussion</a:t>
            </a:r>
            <a:endParaRPr lang="en-US">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75DE91-7D2D-491A-8E24-9FEC102E0C0D}"/>
              </a:ext>
            </a:extLst>
          </p:cNvPr>
          <p:cNvSpPr>
            <a:spLocks noGrp="1"/>
          </p:cNvSpPr>
          <p:nvPr>
            <p:ph idx="1"/>
          </p:nvPr>
        </p:nvSpPr>
        <p:spPr>
          <a:xfrm>
            <a:off x="3732023" y="963877"/>
            <a:ext cx="4783327" cy="4930246"/>
          </a:xfrm>
        </p:spPr>
        <p:txBody>
          <a:bodyPr vert="horz" lIns="91440" tIns="45720" rIns="91440" bIns="45720" rtlCol="0" anchor="ctr">
            <a:normAutofit/>
          </a:bodyPr>
          <a:lstStyle/>
          <a:p>
            <a:r>
              <a:rPr lang="en-US" sz="2100">
                <a:cs typeface="Calibri"/>
              </a:rPr>
              <a:t>Ingrid Ramos, LPC</a:t>
            </a:r>
          </a:p>
          <a:p>
            <a:r>
              <a:rPr lang="en-US" sz="2100">
                <a:cs typeface="Calibri"/>
              </a:rPr>
              <a:t>Dr. Vivian Rodriguez, Psychologist</a:t>
            </a:r>
          </a:p>
          <a:p>
            <a:r>
              <a:rPr lang="en-US" sz="2100">
                <a:cs typeface="Calibri"/>
              </a:rPr>
              <a:t>Fanny Smedile, President Sin Barreras</a:t>
            </a:r>
          </a:p>
        </p:txBody>
      </p:sp>
    </p:spTree>
    <p:extLst>
      <p:ext uri="{BB962C8B-B14F-4D97-AF65-F5344CB8AC3E}">
        <p14:creationId xmlns:p14="http://schemas.microsoft.com/office/powerpoint/2010/main" val="3672763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rain, nature, person&#10;&#10;Description generated with high confidence">
            <a:extLst>
              <a:ext uri="{FF2B5EF4-FFF2-40B4-BE49-F238E27FC236}">
                <a16:creationId xmlns:a16="http://schemas.microsoft.com/office/drawing/2014/main" id="{E26DF21E-0363-4208-B90C-A05BA571952B}"/>
              </a:ext>
            </a:extLst>
          </p:cNvPr>
          <p:cNvPicPr>
            <a:picLocks noGrp="1" noChangeAspect="1"/>
          </p:cNvPicPr>
          <p:nvPr>
            <p:ph idx="1"/>
          </p:nvPr>
        </p:nvPicPr>
        <p:blipFill rotWithShape="1">
          <a:blip r:embed="rId2"/>
          <a:srcRect r="11334"/>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9B8E40-1A76-4AA5-943B-F6489426C10D}"/>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dirty="0">
                <a:solidFill>
                  <a:schemeClr val="tx1">
                    <a:lumMod val="85000"/>
                    <a:lumOff val="15000"/>
                  </a:schemeClr>
                </a:solidFill>
              </a:rPr>
              <a:t>Resilience and Cultural Humility in Action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031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FF382-4211-4D4C-9AAE-5093061A378B}"/>
              </a:ext>
            </a:extLst>
          </p:cNvPr>
          <p:cNvSpPr>
            <a:spLocks noGrp="1"/>
          </p:cNvSpPr>
          <p:nvPr>
            <p:ph type="title"/>
          </p:nvPr>
        </p:nvSpPr>
        <p:spPr>
          <a:xfrm>
            <a:off x="3724072" y="629268"/>
            <a:ext cx="4939868" cy="1286160"/>
          </a:xfrm>
        </p:spPr>
        <p:txBody>
          <a:bodyPr anchor="b">
            <a:normAutofit/>
          </a:bodyPr>
          <a:lstStyle/>
          <a:p>
            <a:r>
              <a:rPr lang="en-US" sz="3700">
                <a:cs typeface="Calibri Light"/>
              </a:rPr>
              <a:t>Latinx Vision and Dreams in Charlottesville</a:t>
            </a:r>
          </a:p>
        </p:txBody>
      </p:sp>
      <p:pic>
        <p:nvPicPr>
          <p:cNvPr id="7" name="Picture 4">
            <a:extLst>
              <a:ext uri="{FF2B5EF4-FFF2-40B4-BE49-F238E27FC236}">
                <a16:creationId xmlns:a16="http://schemas.microsoft.com/office/drawing/2014/main" id="{5E0B9D83-C2F4-4F92-9616-5BE968CB2D8D}"/>
              </a:ext>
            </a:extLst>
          </p:cNvPr>
          <p:cNvPicPr>
            <a:picLocks noChangeAspect="1"/>
          </p:cNvPicPr>
          <p:nvPr/>
        </p:nvPicPr>
        <p:blipFill rotWithShape="1">
          <a:blip r:embed="rId2"/>
          <a:srcRect l="13481" r="10571"/>
          <a:stretch/>
        </p:blipFill>
        <p:spPr>
          <a:xfrm>
            <a:off x="20" y="10"/>
            <a:ext cx="3476673"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AD3A1D"/>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EE962D3C-9AB6-4B7A-BA51-489A4E65E6F4}"/>
              </a:ext>
            </a:extLst>
          </p:cNvPr>
          <p:cNvSpPr>
            <a:spLocks noGrp="1"/>
          </p:cNvSpPr>
          <p:nvPr>
            <p:ph idx="1"/>
          </p:nvPr>
        </p:nvSpPr>
        <p:spPr>
          <a:xfrm>
            <a:off x="3724073" y="2438400"/>
            <a:ext cx="4939867" cy="3785419"/>
          </a:xfrm>
        </p:spPr>
        <p:txBody>
          <a:bodyPr vert="horz" lIns="91440" tIns="45720" rIns="91440" bIns="45720" rtlCol="0" anchor="t">
            <a:normAutofit/>
          </a:bodyPr>
          <a:lstStyle/>
          <a:p>
            <a:endParaRPr lang="en-US" sz="1700">
              <a:cs typeface="Calibri" panose="020F0502020204030204"/>
            </a:endParaRPr>
          </a:p>
          <a:p>
            <a:r>
              <a:rPr lang="en-US" sz="1700" dirty="0">
                <a:ea typeface="+mn-lt"/>
                <a:cs typeface="+mn-lt"/>
              </a:rPr>
              <a:t>Promote respect, equality, social justice, cultural understanding, and hermandad</a:t>
            </a:r>
            <a:endParaRPr lang="en-US" dirty="0"/>
          </a:p>
          <a:p>
            <a:r>
              <a:rPr lang="en-US" sz="1700" dirty="0">
                <a:ea typeface="+mn-lt"/>
                <a:cs typeface="+mn-lt"/>
              </a:rPr>
              <a:t> Give a voice to the cultural identity of our community.</a:t>
            </a:r>
            <a:endParaRPr lang="en-US" dirty="0"/>
          </a:p>
          <a:p>
            <a:r>
              <a:rPr lang="en-US" sz="1700" dirty="0">
                <a:ea typeface="+mn-lt"/>
                <a:cs typeface="+mn-lt"/>
              </a:rPr>
              <a:t>Represent our community at both local and state board meetings.</a:t>
            </a:r>
            <a:endParaRPr lang="en-US" dirty="0"/>
          </a:p>
          <a:p>
            <a:r>
              <a:rPr lang="en-US" sz="1700" dirty="0">
                <a:ea typeface="+mn-lt"/>
                <a:cs typeface="+mn-lt"/>
              </a:rPr>
              <a:t>Contribute to the integration, improvement, and wellbeing of the Latinx community in Virginia </a:t>
            </a:r>
            <a:endParaRPr lang="en-US" dirty="0">
              <a:ea typeface="+mn-lt"/>
              <a:cs typeface="+mn-lt"/>
            </a:endParaRPr>
          </a:p>
          <a:p>
            <a:r>
              <a:rPr lang="en-US" sz="1700" dirty="0">
                <a:ea typeface="+mn-lt"/>
                <a:cs typeface="+mn-lt"/>
              </a:rPr>
              <a:t>Find and strengthen our voices  </a:t>
            </a:r>
            <a:endParaRPr lang="en-US" dirty="0"/>
          </a:p>
          <a:p>
            <a:endParaRPr lang="en-US"/>
          </a:p>
          <a:p>
            <a:endParaRPr lang="en-US" sz="1700" dirty="0">
              <a:cs typeface="Calibri"/>
            </a:endParaRPr>
          </a:p>
        </p:txBody>
      </p:sp>
    </p:spTree>
    <p:extLst>
      <p:ext uri="{BB962C8B-B14F-4D97-AF65-F5344CB8AC3E}">
        <p14:creationId xmlns:p14="http://schemas.microsoft.com/office/powerpoint/2010/main" val="1115260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29400" y="1620979"/>
            <a:ext cx="213360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Values</a:t>
            </a:r>
          </a:p>
          <a:p>
            <a:pPr marL="285750" indent="-285750">
              <a:buFont typeface="Arial" panose="020B0604020202020204" pitchFamily="34" charset="0"/>
              <a:buChar char="•"/>
            </a:pPr>
            <a:r>
              <a:rPr lang="en-US" sz="2400" dirty="0"/>
              <a:t>Beliefs</a:t>
            </a:r>
          </a:p>
          <a:p>
            <a:pPr marL="285750" indent="-285750">
              <a:buFont typeface="Arial" panose="020B0604020202020204" pitchFamily="34" charset="0"/>
              <a:buChar char="•"/>
            </a:pPr>
            <a:r>
              <a:rPr lang="en-US" sz="2400" dirty="0"/>
              <a:t>Attitudes</a:t>
            </a:r>
          </a:p>
          <a:p>
            <a:pPr marL="285750" indent="-285750">
              <a:buFont typeface="Arial" panose="020B0604020202020204" pitchFamily="34" charset="0"/>
              <a:buChar char="•"/>
            </a:pPr>
            <a:r>
              <a:rPr lang="en-US" sz="2400" dirty="0"/>
              <a:t>Customs</a:t>
            </a:r>
          </a:p>
          <a:p>
            <a:pPr marL="285750" indent="-285750">
              <a:buFont typeface="Arial" panose="020B0604020202020204" pitchFamily="34" charset="0"/>
              <a:buChar char="•"/>
            </a:pPr>
            <a:r>
              <a:rPr lang="en-US" sz="2400" dirty="0"/>
              <a:t>Time orientation</a:t>
            </a:r>
            <a:endParaRPr lang="es-DO" sz="2400" dirty="0"/>
          </a:p>
        </p:txBody>
      </p:sp>
      <p:pic>
        <p:nvPicPr>
          <p:cNvPr id="2" name="Picture 2" descr="A close up of a logo&#10;&#10;Description generated with high confidence">
            <a:extLst>
              <a:ext uri="{FF2B5EF4-FFF2-40B4-BE49-F238E27FC236}">
                <a16:creationId xmlns:a16="http://schemas.microsoft.com/office/drawing/2014/main" id="{FF758D37-F688-468B-8A9C-45BFD18454E2}"/>
              </a:ext>
            </a:extLst>
          </p:cNvPr>
          <p:cNvPicPr>
            <a:picLocks noChangeAspect="1"/>
          </p:cNvPicPr>
          <p:nvPr/>
        </p:nvPicPr>
        <p:blipFill>
          <a:blip r:embed="rId3"/>
          <a:stretch>
            <a:fillRect/>
          </a:stretch>
        </p:blipFill>
        <p:spPr>
          <a:xfrm>
            <a:off x="810491" y="1711601"/>
            <a:ext cx="5413663" cy="4177746"/>
          </a:xfrm>
          <a:prstGeom prst="rect">
            <a:avLst/>
          </a:prstGeom>
        </p:spPr>
      </p:pic>
    </p:spTree>
    <p:extLst>
      <p:ext uri="{BB962C8B-B14F-4D97-AF65-F5344CB8AC3E}">
        <p14:creationId xmlns:p14="http://schemas.microsoft.com/office/powerpoint/2010/main" val="178787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B6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3FF382-4211-4D4C-9AAE-5093061A378B}"/>
              </a:ext>
            </a:extLst>
          </p:cNvPr>
          <p:cNvSpPr>
            <a:spLocks noGrp="1"/>
          </p:cNvSpPr>
          <p:nvPr>
            <p:ph type="title"/>
          </p:nvPr>
        </p:nvSpPr>
        <p:spPr>
          <a:xfrm>
            <a:off x="393192" y="4767072"/>
            <a:ext cx="4945641" cy="1625210"/>
          </a:xfrm>
        </p:spPr>
        <p:txBody>
          <a:bodyPr>
            <a:normAutofit/>
          </a:bodyPr>
          <a:lstStyle/>
          <a:p>
            <a:pPr algn="r"/>
            <a:r>
              <a:rPr lang="en-US" sz="3700">
                <a:solidFill>
                  <a:srgbClr val="FFFFFF"/>
                </a:solidFill>
                <a:cs typeface="Calibri Light"/>
              </a:rPr>
              <a:t>Latinx Vision and Dream in Charlottesville</a:t>
            </a:r>
          </a:p>
        </p:txBody>
      </p:sp>
      <p:pic>
        <p:nvPicPr>
          <p:cNvPr id="8" name="Picture 9" descr="A hand holding an apple&#10;&#10;Description generated with high confidence">
            <a:extLst>
              <a:ext uri="{FF2B5EF4-FFF2-40B4-BE49-F238E27FC236}">
                <a16:creationId xmlns:a16="http://schemas.microsoft.com/office/drawing/2014/main" id="{79C9046E-1D8F-4EA6-9A18-8D1A6217668F}"/>
              </a:ext>
            </a:extLst>
          </p:cNvPr>
          <p:cNvPicPr>
            <a:picLocks noChangeAspect="1"/>
          </p:cNvPicPr>
          <p:nvPr/>
        </p:nvPicPr>
        <p:blipFill rotWithShape="1">
          <a:blip r:embed="rId2"/>
          <a:srcRect l="8678" r="5290" b="-3"/>
          <a:stretch/>
        </p:blipFill>
        <p:spPr>
          <a:xfrm>
            <a:off x="245660" y="321733"/>
            <a:ext cx="5293729" cy="4107392"/>
          </a:xfrm>
          <a:prstGeom prst="rect">
            <a:avLst/>
          </a:prstGeom>
        </p:spPr>
      </p:pic>
      <p:sp>
        <p:nvSpPr>
          <p:cNvPr id="33" name="Rectangle 3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EE962D3C-9AB6-4B7A-BA51-489A4E65E6F4}"/>
              </a:ext>
            </a:extLst>
          </p:cNvPr>
          <p:cNvSpPr>
            <a:spLocks noGrp="1"/>
          </p:cNvSpPr>
          <p:nvPr>
            <p:ph idx="1"/>
          </p:nvPr>
        </p:nvSpPr>
        <p:spPr>
          <a:xfrm>
            <a:off x="6021989" y="917725"/>
            <a:ext cx="2568554" cy="4852362"/>
          </a:xfrm>
        </p:spPr>
        <p:txBody>
          <a:bodyPr vert="horz" lIns="91440" tIns="45720" rIns="91440" bIns="45720" rtlCol="0" anchor="ctr">
            <a:normAutofit/>
          </a:bodyPr>
          <a:lstStyle/>
          <a:p>
            <a:pPr marL="0" indent="0">
              <a:buNone/>
            </a:pPr>
            <a:r>
              <a:rPr lang="en-US" sz="1400" dirty="0">
                <a:solidFill>
                  <a:srgbClr val="FFFFFF"/>
                </a:solidFill>
                <a:ea typeface="+mn-lt"/>
                <a:cs typeface="+mn-lt"/>
              </a:rPr>
              <a:t>Our community will be able to:</a:t>
            </a:r>
            <a:endParaRPr lang="en-US" sz="1400" dirty="0">
              <a:solidFill>
                <a:srgbClr val="FFFFFF"/>
              </a:solidFill>
              <a:cs typeface="Calibri"/>
            </a:endParaRPr>
          </a:p>
          <a:p>
            <a:endParaRPr lang="en-US" sz="1400">
              <a:solidFill>
                <a:srgbClr val="FFFFFF"/>
              </a:solidFill>
            </a:endParaRPr>
          </a:p>
          <a:p>
            <a:r>
              <a:rPr lang="en-US" sz="1400" dirty="0">
                <a:solidFill>
                  <a:srgbClr val="FFFFFF"/>
                </a:solidFill>
                <a:ea typeface="+mn-lt"/>
                <a:cs typeface="+mn-lt"/>
              </a:rPr>
              <a:t>Recognize and embrace cultural diversity within the Latinx culture.</a:t>
            </a:r>
            <a:endParaRPr lang="en-US" sz="1400" dirty="0">
              <a:solidFill>
                <a:srgbClr val="FFFFFF"/>
              </a:solidFill>
            </a:endParaRPr>
          </a:p>
          <a:p>
            <a:r>
              <a:rPr lang="en-US" sz="1400" dirty="0">
                <a:solidFill>
                  <a:srgbClr val="FFFFFF"/>
                </a:solidFill>
                <a:ea typeface="+mn-lt"/>
                <a:cs typeface="+mn-lt"/>
              </a:rPr>
              <a:t>Integrate and navigate new cultures without abandoning their roots.</a:t>
            </a:r>
            <a:endParaRPr lang="en-US" sz="1400" dirty="0">
              <a:solidFill>
                <a:srgbClr val="FFFFFF"/>
              </a:solidFill>
            </a:endParaRPr>
          </a:p>
          <a:p>
            <a:r>
              <a:rPr lang="en-US" sz="1400" dirty="0">
                <a:solidFill>
                  <a:srgbClr val="FFFFFF"/>
                </a:solidFill>
                <a:ea typeface="+mn-lt"/>
                <a:cs typeface="+mn-lt"/>
              </a:rPr>
              <a:t>Feel secure in participating in and utilizing available resources. </a:t>
            </a:r>
            <a:endParaRPr lang="en-US" sz="1400" dirty="0">
              <a:solidFill>
                <a:srgbClr val="FFFFFF"/>
              </a:solidFill>
            </a:endParaRPr>
          </a:p>
          <a:p>
            <a:r>
              <a:rPr lang="en-US" sz="1400" dirty="0">
                <a:solidFill>
                  <a:srgbClr val="FFFFFF"/>
                </a:solidFill>
                <a:ea typeface="+mn-lt"/>
                <a:cs typeface="+mn-lt"/>
              </a:rPr>
              <a:t>Improve quality of life as well as education and wellbeing. </a:t>
            </a:r>
            <a:endParaRPr lang="en-US" sz="1400" dirty="0">
              <a:solidFill>
                <a:srgbClr val="FFFFFF"/>
              </a:solidFill>
            </a:endParaRPr>
          </a:p>
          <a:p>
            <a:r>
              <a:rPr lang="en-US" sz="1400" dirty="0">
                <a:solidFill>
                  <a:srgbClr val="FFFFFF"/>
                </a:solidFill>
                <a:ea typeface="+mn-lt"/>
                <a:cs typeface="+mn-lt"/>
              </a:rPr>
              <a:t>Come together as a diverse community with the common goal of creating an inclusive society with opportunities for all. </a:t>
            </a:r>
            <a:endParaRPr lang="en-US" sz="1400" dirty="0">
              <a:solidFill>
                <a:srgbClr val="FFFFFF"/>
              </a:solidFill>
            </a:endParaRPr>
          </a:p>
          <a:p>
            <a:endParaRPr lang="en-US" sz="1400">
              <a:solidFill>
                <a:srgbClr val="FFFFFF"/>
              </a:solidFill>
              <a:cs typeface="Calibri" panose="020F0502020204030204"/>
            </a:endParaRPr>
          </a:p>
          <a:p>
            <a:endParaRPr lang="en-US" sz="1400">
              <a:solidFill>
                <a:srgbClr val="FFFFFF"/>
              </a:solidFill>
              <a:cs typeface="Calibri" panose="020F0502020204030204"/>
            </a:endParaRPr>
          </a:p>
        </p:txBody>
      </p:sp>
    </p:spTree>
    <p:extLst>
      <p:ext uri="{BB962C8B-B14F-4D97-AF65-F5344CB8AC3E}">
        <p14:creationId xmlns:p14="http://schemas.microsoft.com/office/powerpoint/2010/main" val="3553475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Provide a Bridge for Cultural Understanding</a:t>
            </a:r>
          </a:p>
        </p:txBody>
      </p:sp>
      <p:sp>
        <p:nvSpPr>
          <p:cNvPr id="3" name="Content Placeholder 2"/>
          <p:cNvSpPr>
            <a:spLocks noGrp="1"/>
          </p:cNvSpPr>
          <p:nvPr>
            <p:ph idx="1"/>
          </p:nvPr>
        </p:nvSpPr>
        <p:spPr/>
        <p:txBody>
          <a:bodyPr/>
          <a:lstStyle/>
          <a:p>
            <a:endParaRPr lang="en-US" dirty="0"/>
          </a:p>
          <a:p>
            <a:pPr>
              <a:buNone/>
            </a:pPr>
            <a:endParaRPr lang="en-US" dirty="0"/>
          </a:p>
          <a:p>
            <a:pPr lvl="2"/>
            <a:endParaRPr lang="en-US" dirty="0"/>
          </a:p>
        </p:txBody>
      </p:sp>
      <p:pic>
        <p:nvPicPr>
          <p:cNvPr id="4" name="Picture 4" descr="A large tree in a forest&#10;&#10;Description generated with very high confidence">
            <a:extLst>
              <a:ext uri="{FF2B5EF4-FFF2-40B4-BE49-F238E27FC236}">
                <a16:creationId xmlns:a16="http://schemas.microsoft.com/office/drawing/2014/main" id="{D0531B20-D771-49C1-9524-D2084CD6FCFC}"/>
              </a:ext>
            </a:extLst>
          </p:cNvPr>
          <p:cNvPicPr>
            <a:picLocks noChangeAspect="1"/>
          </p:cNvPicPr>
          <p:nvPr/>
        </p:nvPicPr>
        <p:blipFill>
          <a:blip r:embed="rId3"/>
          <a:stretch>
            <a:fillRect/>
          </a:stretch>
        </p:blipFill>
        <p:spPr>
          <a:xfrm>
            <a:off x="2628900" y="1823033"/>
            <a:ext cx="3823854" cy="5103079"/>
          </a:xfrm>
          <a:prstGeom prst="rect">
            <a:avLst/>
          </a:prstGeom>
        </p:spPr>
      </p:pic>
    </p:spTree>
    <p:extLst>
      <p:ext uri="{BB962C8B-B14F-4D97-AF65-F5344CB8AC3E}">
        <p14:creationId xmlns:p14="http://schemas.microsoft.com/office/powerpoint/2010/main" val="1085143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8" name="Freeform: Shape 17">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1630437" y="2300932"/>
            <a:ext cx="331406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Picture 4" descr="A close up of a piece of paper&#10;&#10;Description generated with high confidence">
            <a:extLst>
              <a:ext uri="{FF2B5EF4-FFF2-40B4-BE49-F238E27FC236}">
                <a16:creationId xmlns:a16="http://schemas.microsoft.com/office/drawing/2014/main" id="{0398DB20-353B-4966-A6A2-6528642B1BA6}"/>
              </a:ext>
            </a:extLst>
          </p:cNvPr>
          <p:cNvPicPr>
            <a:picLocks noChangeAspect="1"/>
          </p:cNvPicPr>
          <p:nvPr/>
        </p:nvPicPr>
        <p:blipFill rotWithShape="1">
          <a:blip r:embed="rId3"/>
          <a:srcRect t="22161" r="1" b="9002"/>
          <a:stretch/>
        </p:blipFill>
        <p:spPr>
          <a:xfrm>
            <a:off x="1765933" y="544297"/>
            <a:ext cx="5821443" cy="5343065"/>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4" name="TextBox 3"/>
          <p:cNvSpPr txBox="1"/>
          <p:nvPr/>
        </p:nvSpPr>
        <p:spPr>
          <a:xfrm>
            <a:off x="3124200" y="2971800"/>
            <a:ext cx="4114800" cy="723275"/>
          </a:xfrm>
          <a:prstGeom prst="rect">
            <a:avLst/>
          </a:prstGeom>
          <a:noFill/>
        </p:spPr>
        <p:txBody>
          <a:bodyPr wrap="square" rtlCol="0" anchor="t">
            <a:spAutoFit/>
          </a:bodyPr>
          <a:lstStyle/>
          <a:p>
            <a:pPr>
              <a:spcAft>
                <a:spcPts val="600"/>
              </a:spcAft>
            </a:pPr>
            <a:endParaRPr lang="en-US"/>
          </a:p>
          <a:p>
            <a:pPr>
              <a:spcAft>
                <a:spcPts val="600"/>
              </a:spcAft>
            </a:pPr>
            <a:endParaRPr lang="en-US"/>
          </a:p>
        </p:txBody>
      </p:sp>
    </p:spTree>
    <p:extLst>
      <p:ext uri="{BB962C8B-B14F-4D97-AF65-F5344CB8AC3E}">
        <p14:creationId xmlns:p14="http://schemas.microsoft.com/office/powerpoint/2010/main" val="179692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4" name="Content Placeholder 3"/>
          <p:cNvSpPr>
            <a:spLocks noGrp="1"/>
          </p:cNvSpPr>
          <p:nvPr>
            <p:ph idx="1"/>
          </p:nvPr>
        </p:nvSpPr>
        <p:spPr/>
        <p:txBody>
          <a:bodyPr>
            <a:normAutofit fontScale="47500" lnSpcReduction="20000"/>
          </a:bodyPr>
          <a:lstStyle/>
          <a:p>
            <a:r>
              <a:rPr lang="en-US" dirty="0" err="1"/>
              <a:t>Adames</a:t>
            </a:r>
            <a:r>
              <a:rPr lang="en-US" dirty="0"/>
              <a:t>, H.Y., Chavez-</a:t>
            </a:r>
            <a:r>
              <a:rPr lang="en-US" dirty="0" err="1"/>
              <a:t>Dueñas</a:t>
            </a:r>
            <a:r>
              <a:rPr lang="en-US" dirty="0"/>
              <a:t>, N. Y. (2017). </a:t>
            </a:r>
            <a:r>
              <a:rPr lang="en-US" u="sng" dirty="0"/>
              <a:t>Cultural Foundations and Interventions in Latino/a Mental Health</a:t>
            </a:r>
            <a:r>
              <a:rPr lang="en-US" dirty="0"/>
              <a:t>, History, Theory and Within-Group Differences. Routledge Taylor &amp; Francis Group.</a:t>
            </a:r>
            <a:endParaRPr lang="es-DO" dirty="0"/>
          </a:p>
          <a:p>
            <a:r>
              <a:rPr lang="en-US" dirty="0"/>
              <a:t> </a:t>
            </a:r>
            <a:endParaRPr lang="es-DO" dirty="0"/>
          </a:p>
          <a:p>
            <a:r>
              <a:rPr lang="en-US" dirty="0" err="1"/>
              <a:t>Alegria</a:t>
            </a:r>
            <a:r>
              <a:rPr lang="en-US" dirty="0"/>
              <a:t>, M., </a:t>
            </a:r>
            <a:r>
              <a:rPr lang="en-US" dirty="0" err="1"/>
              <a:t>Canino</a:t>
            </a:r>
            <a:r>
              <a:rPr lang="en-US" dirty="0"/>
              <a:t>, G., </a:t>
            </a:r>
            <a:r>
              <a:rPr lang="en-US" dirty="0" err="1"/>
              <a:t>Shrout</a:t>
            </a:r>
            <a:r>
              <a:rPr lang="en-US" dirty="0"/>
              <a:t>, P.E., Woo, M., </a:t>
            </a:r>
            <a:r>
              <a:rPr lang="en-US" dirty="0" err="1"/>
              <a:t>Duan</a:t>
            </a:r>
            <a:r>
              <a:rPr lang="en-US" dirty="0"/>
              <a:t>, N., Vila, D., Torres, M., Chen, C., </a:t>
            </a:r>
            <a:r>
              <a:rPr lang="en-US" dirty="0" err="1"/>
              <a:t>Meng</a:t>
            </a:r>
            <a:r>
              <a:rPr lang="en-US" dirty="0"/>
              <a:t>, X. (2008). Prevalence of mental illness in immigrant and non-immigrant U.S. Latino groups. NIH Public Access Author Manuscript, 165 (3): 359-369.</a:t>
            </a:r>
            <a:endParaRPr lang="es-DO" dirty="0"/>
          </a:p>
          <a:p>
            <a:r>
              <a:rPr lang="en-US" dirty="0"/>
              <a:t> </a:t>
            </a:r>
            <a:endParaRPr lang="es-DO" dirty="0"/>
          </a:p>
          <a:p>
            <a:r>
              <a:rPr lang="en-US" dirty="0"/>
              <a:t>American Psychiatric Association/Mental Health Disparities: Hispanic/Latinos</a:t>
            </a:r>
            <a:endParaRPr lang="es-DO" dirty="0"/>
          </a:p>
          <a:p>
            <a:r>
              <a:rPr lang="en-US" dirty="0"/>
              <a:t>APA Fact Sheet-https://www.centerforaddictionrecovery.com/addiction-news/Fact-Sheet---Latinos.pdf</a:t>
            </a:r>
            <a:endParaRPr lang="es-DO" dirty="0"/>
          </a:p>
          <a:p>
            <a:r>
              <a:rPr lang="en-US" dirty="0"/>
              <a:t> </a:t>
            </a:r>
            <a:endParaRPr lang="es-DO" dirty="0"/>
          </a:p>
          <a:p>
            <a:r>
              <a:rPr lang="en-US" dirty="0"/>
              <a:t>Community-Defined Solutions for Latino Mental Health Care Disparities/California Reducing Disparities Project, Latino Strategic Planning Workgroup Population (2012) (Report- </a:t>
            </a:r>
            <a:r>
              <a:rPr lang="en-US" u="sng" dirty="0">
                <a:hlinkClick r:id="rId3"/>
              </a:rPr>
              <a:t>https://www.ucdmc.ucdavis.edu/newsroom/pdf/latino_disparities.pdf</a:t>
            </a:r>
            <a:endParaRPr lang="es-DO" dirty="0"/>
          </a:p>
          <a:p>
            <a:r>
              <a:rPr lang="en-US" dirty="0"/>
              <a:t> </a:t>
            </a:r>
            <a:endParaRPr lang="es-DO" dirty="0"/>
          </a:p>
          <a:p>
            <a:r>
              <a:rPr lang="es-DO" dirty="0"/>
              <a:t>Corona, K., Campos, B., </a:t>
            </a:r>
            <a:r>
              <a:rPr lang="es-DO" dirty="0" err="1"/>
              <a:t>Chen</a:t>
            </a:r>
            <a:r>
              <a:rPr lang="es-DO" dirty="0"/>
              <a:t>, C. (2016). </a:t>
            </a:r>
            <a:r>
              <a:rPr lang="en-US" dirty="0" err="1"/>
              <a:t>Familism</a:t>
            </a:r>
            <a:r>
              <a:rPr lang="en-US" dirty="0"/>
              <a:t> Is Associated With Psychological Well-Being and Physical Health: Main Effects and Stress-Buffering Effects. Hispanic Journal of Behavioral Sciences, Vol. 39 (1) 46-65.</a:t>
            </a:r>
            <a:endParaRPr lang="es-DO" dirty="0"/>
          </a:p>
          <a:p>
            <a:r>
              <a:rPr lang="en-US" dirty="0"/>
              <a:t> </a:t>
            </a:r>
            <a:endParaRPr lang="es-DO" dirty="0"/>
          </a:p>
          <a:p>
            <a:r>
              <a:rPr lang="en-US" dirty="0" err="1"/>
              <a:t>Falicov</a:t>
            </a:r>
            <a:r>
              <a:rPr lang="en-US" dirty="0"/>
              <a:t>, C.J. (2)014. </a:t>
            </a:r>
            <a:r>
              <a:rPr lang="en-US" u="sng" dirty="0"/>
              <a:t>Latino Families in Therapy</a:t>
            </a:r>
            <a:r>
              <a:rPr lang="en-US" dirty="0"/>
              <a:t>, Second Edition. The Guilford Press.</a:t>
            </a:r>
            <a:endParaRPr lang="es-DO" dirty="0"/>
          </a:p>
          <a:p>
            <a:r>
              <a:rPr lang="en-US" dirty="0"/>
              <a:t> </a:t>
            </a:r>
            <a:endParaRPr lang="es-DO" dirty="0"/>
          </a:p>
          <a:p>
            <a:r>
              <a:rPr lang="en-US" dirty="0"/>
              <a:t>Kramer, E.J., </a:t>
            </a:r>
            <a:r>
              <a:rPr lang="en-US" dirty="0" err="1"/>
              <a:t>Guarnaccia</a:t>
            </a:r>
            <a:r>
              <a:rPr lang="en-US" dirty="0"/>
              <a:t>, P., </a:t>
            </a:r>
            <a:r>
              <a:rPr lang="en-US" dirty="0" err="1"/>
              <a:t>Resendez</a:t>
            </a:r>
            <a:r>
              <a:rPr lang="en-US" dirty="0"/>
              <a:t>, C., Lu, F.G. (2009). No Soy Loco/I’m Not Crazy, </a:t>
            </a:r>
            <a:r>
              <a:rPr lang="en-US" dirty="0" err="1"/>
              <a:t>Undertanding</a:t>
            </a:r>
            <a:r>
              <a:rPr lang="en-US" dirty="0"/>
              <a:t> the Stigma of Mental Illness in Latinos. </a:t>
            </a:r>
            <a:endParaRPr lang="es-DO" dirty="0"/>
          </a:p>
          <a:p>
            <a:pPr marL="0" indent="0">
              <a:buNone/>
            </a:pPr>
            <a:endParaRPr lang="es-DO" dirty="0"/>
          </a:p>
        </p:txBody>
      </p:sp>
    </p:spTree>
    <p:extLst>
      <p:ext uri="{BB962C8B-B14F-4D97-AF65-F5344CB8AC3E}">
        <p14:creationId xmlns:p14="http://schemas.microsoft.com/office/powerpoint/2010/main" val="2684847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endParaRPr lang="es-DO" dirty="0"/>
          </a:p>
        </p:txBody>
      </p:sp>
      <p:sp>
        <p:nvSpPr>
          <p:cNvPr id="3" name="Content Placeholder 2"/>
          <p:cNvSpPr>
            <a:spLocks noGrp="1"/>
          </p:cNvSpPr>
          <p:nvPr>
            <p:ph idx="1"/>
          </p:nvPr>
        </p:nvSpPr>
        <p:spPr/>
        <p:txBody>
          <a:bodyPr>
            <a:normAutofit fontScale="55000" lnSpcReduction="20000"/>
          </a:bodyPr>
          <a:lstStyle/>
          <a:p>
            <a:r>
              <a:rPr lang="en-US" dirty="0"/>
              <a:t>Mental Health America- Latino/Hispanic Communities and Mental Health</a:t>
            </a:r>
            <a:endParaRPr lang="es-DO" dirty="0"/>
          </a:p>
          <a:p>
            <a:r>
              <a:rPr lang="en-US" dirty="0"/>
              <a:t>http://www.mentalhealthamerica.net/issues/latinohispanic-communities-and-mental-health</a:t>
            </a:r>
            <a:endParaRPr lang="es-DO" dirty="0"/>
          </a:p>
          <a:p>
            <a:r>
              <a:rPr lang="en-US" dirty="0"/>
              <a:t> </a:t>
            </a:r>
            <a:endParaRPr lang="es-DO" dirty="0"/>
          </a:p>
          <a:p>
            <a:r>
              <a:rPr lang="en-US" dirty="0" err="1"/>
              <a:t>Organista</a:t>
            </a:r>
            <a:r>
              <a:rPr lang="en-US" dirty="0"/>
              <a:t>, K.C. (2007). </a:t>
            </a:r>
            <a:r>
              <a:rPr lang="en-US" u="sng" dirty="0"/>
              <a:t>Solving Latino Psychosocial and Health Problems</a:t>
            </a:r>
            <a:r>
              <a:rPr lang="en-US" dirty="0"/>
              <a:t>, Theory, Practice and Populations. John Wiley &amp; Sons, Inc.</a:t>
            </a:r>
            <a:endParaRPr lang="es-DO" dirty="0"/>
          </a:p>
          <a:p>
            <a:r>
              <a:rPr lang="en-US" dirty="0"/>
              <a:t> </a:t>
            </a:r>
            <a:endParaRPr lang="es-DO" dirty="0"/>
          </a:p>
          <a:p>
            <a:r>
              <a:rPr lang="en-US" dirty="0"/>
              <a:t>Smith, R.L., &amp; </a:t>
            </a:r>
            <a:r>
              <a:rPr lang="en-US" dirty="0" err="1"/>
              <a:t>Montilla</a:t>
            </a:r>
            <a:r>
              <a:rPr lang="en-US" dirty="0"/>
              <a:t>, R.E. (2006). </a:t>
            </a:r>
            <a:r>
              <a:rPr lang="en-US" u="sng" dirty="0"/>
              <a:t>Counseling and Family Therapy with Latino Populations</a:t>
            </a:r>
            <a:r>
              <a:rPr lang="en-US" dirty="0"/>
              <a:t>, Strategies that Work. Routledge Taylor &amp; Francis Group.</a:t>
            </a:r>
            <a:endParaRPr lang="es-DO" dirty="0"/>
          </a:p>
          <a:p>
            <a:r>
              <a:rPr lang="en-US" dirty="0"/>
              <a:t> </a:t>
            </a:r>
            <a:endParaRPr lang="es-DO" dirty="0"/>
          </a:p>
          <a:p>
            <a:r>
              <a:rPr lang="en-US" dirty="0" err="1"/>
              <a:t>Wassertheil-Smoller</a:t>
            </a:r>
            <a:r>
              <a:rPr lang="en-US" dirty="0"/>
              <a:t>, S., (2014). Largest Study of Hispanics/Latinos Finds Depression and Anxiety Rates Vary Widely Among Groups. Einstein Hispanic/Latino Health.</a:t>
            </a:r>
            <a:endParaRPr lang="es-DO" dirty="0"/>
          </a:p>
          <a:p>
            <a:r>
              <a:rPr lang="en-US" dirty="0"/>
              <a:t> </a:t>
            </a:r>
            <a:endParaRPr lang="es-DO" dirty="0"/>
          </a:p>
          <a:p>
            <a:r>
              <a:rPr lang="en-US" dirty="0" err="1"/>
              <a:t>Wassertheil-Smoller</a:t>
            </a:r>
            <a:r>
              <a:rPr lang="en-US" dirty="0"/>
              <a:t>, S., Arredondo, E., </a:t>
            </a:r>
            <a:r>
              <a:rPr lang="en-US" dirty="0" err="1"/>
              <a:t>Cai</a:t>
            </a:r>
            <a:r>
              <a:rPr lang="en-US" dirty="0"/>
              <a:t>, J., </a:t>
            </a:r>
            <a:r>
              <a:rPr lang="en-US" dirty="0" err="1"/>
              <a:t>Castenada</a:t>
            </a:r>
            <a:r>
              <a:rPr lang="en-US" dirty="0"/>
              <a:t>, S., </a:t>
            </a:r>
            <a:r>
              <a:rPr lang="en-US" dirty="0" err="1"/>
              <a:t>Choca</a:t>
            </a:r>
            <a:r>
              <a:rPr lang="en-US" dirty="0"/>
              <a:t>, J.P., Gallo, L., Jung, M., </a:t>
            </a:r>
            <a:r>
              <a:rPr lang="en-US" dirty="0" err="1"/>
              <a:t>LaVange</a:t>
            </a:r>
            <a:r>
              <a:rPr lang="en-US" dirty="0"/>
              <a:t>, L.M., Lee-Rey, E.T., Mosley, Jr., T., </a:t>
            </a:r>
            <a:r>
              <a:rPr lang="en-US" dirty="0" err="1"/>
              <a:t>Penedo</a:t>
            </a:r>
            <a:r>
              <a:rPr lang="en-US" dirty="0"/>
              <a:t>, F.J., </a:t>
            </a:r>
            <a:r>
              <a:rPr lang="en-US" dirty="0" err="1"/>
              <a:t>Santistaban</a:t>
            </a:r>
            <a:r>
              <a:rPr lang="en-US" dirty="0"/>
              <a:t>, D., Zee, P. (2014).  Depression, anxiety, antidepressant use, and cardiovascular disease among Hispanic men and women of different national backgrounds: results from the Hispanic Community Health Study/Study of Latinos (HCHS/SOL). NIH Public Access Author Manuscript, 24(11): 822-830.</a:t>
            </a:r>
            <a:endParaRPr lang="es-DO" dirty="0"/>
          </a:p>
          <a:p>
            <a:pPr marL="0" indent="0">
              <a:buNone/>
            </a:pPr>
            <a:endParaRPr lang="es-DO" dirty="0"/>
          </a:p>
        </p:txBody>
      </p:sp>
    </p:spTree>
    <p:extLst>
      <p:ext uri="{BB962C8B-B14F-4D97-AF65-F5344CB8AC3E}">
        <p14:creationId xmlns:p14="http://schemas.microsoft.com/office/powerpoint/2010/main" val="814202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75EAD-6B75-4C5E-86E5-D315B8768F9D}"/>
              </a:ext>
            </a:extLst>
          </p:cNvPr>
          <p:cNvSpPr>
            <a:spLocks noGrp="1"/>
          </p:cNvSpPr>
          <p:nvPr>
            <p:ph type="title"/>
          </p:nvPr>
        </p:nvSpPr>
        <p:spPr>
          <a:xfrm>
            <a:off x="486697" y="1059624"/>
            <a:ext cx="8226740" cy="1252483"/>
          </a:xfrm>
        </p:spPr>
        <p:txBody>
          <a:bodyPr>
            <a:normAutofit/>
          </a:bodyPr>
          <a:lstStyle/>
          <a:p>
            <a:r>
              <a:rPr lang="en-US" sz="2775">
                <a:cs typeface="Calibri Light"/>
              </a:rPr>
              <a:t>Multidimensions of Culture and Individual Differences</a:t>
            </a:r>
            <a:endParaRPr lang="en-US" sz="2775"/>
          </a:p>
        </p:txBody>
      </p:sp>
      <p:sp>
        <p:nvSpPr>
          <p:cNvPr id="3" name="Content Placeholder 2">
            <a:extLst>
              <a:ext uri="{FF2B5EF4-FFF2-40B4-BE49-F238E27FC236}">
                <a16:creationId xmlns:a16="http://schemas.microsoft.com/office/drawing/2014/main" id="{53ACC75D-1A99-4266-8F41-DFFCA58883A7}"/>
              </a:ext>
            </a:extLst>
          </p:cNvPr>
          <p:cNvSpPr>
            <a:spLocks noGrp="1"/>
          </p:cNvSpPr>
          <p:nvPr>
            <p:ph idx="1"/>
          </p:nvPr>
        </p:nvSpPr>
        <p:spPr>
          <a:xfrm>
            <a:off x="486698" y="2308645"/>
            <a:ext cx="3843675" cy="3195748"/>
          </a:xfrm>
        </p:spPr>
        <p:txBody>
          <a:bodyPr vert="horz" lIns="68580" tIns="34290" rIns="68580" bIns="34290" rtlCol="0" anchor="t">
            <a:noAutofit/>
          </a:bodyPr>
          <a:lstStyle/>
          <a:p>
            <a:pPr marL="0" indent="0">
              <a:spcBef>
                <a:spcPts val="563"/>
              </a:spcBef>
              <a:buNone/>
            </a:pPr>
            <a:r>
              <a:rPr lang="en-US" sz="1800" i="1" dirty="0">
                <a:cs typeface="Calibri"/>
              </a:rPr>
              <a:t>"Culture only demonstrates collective patterns of beliefs, behaviors and values of people who belong to the culture, this does not mean that people of the same culture feel and act in the same way. Instead, there is a great individual difference within members of the same cultural group, and that’s due to the </a:t>
            </a:r>
            <a:r>
              <a:rPr lang="en-US" sz="1800" b="1" i="1" dirty="0">
                <a:cs typeface="Calibri"/>
              </a:rPr>
              <a:t>varied</a:t>
            </a:r>
            <a:r>
              <a:rPr lang="en-US" sz="1800" i="1" dirty="0">
                <a:cs typeface="Calibri"/>
              </a:rPr>
              <a:t> and </a:t>
            </a:r>
            <a:r>
              <a:rPr lang="en-US" sz="1800" b="1" i="1" dirty="0">
                <a:cs typeface="Calibri"/>
              </a:rPr>
              <a:t>complex</a:t>
            </a:r>
            <a:r>
              <a:rPr lang="en-US" sz="1800" i="1" dirty="0">
                <a:cs typeface="Calibri"/>
              </a:rPr>
              <a:t> factors that shape a person's life".</a:t>
            </a:r>
            <a:endParaRPr lang="es-DO" sz="1800" i="1">
              <a:cs typeface="Calibri"/>
            </a:endParaRPr>
          </a:p>
          <a:p>
            <a:pPr marL="0" indent="0">
              <a:buNone/>
            </a:pPr>
            <a:endParaRPr lang="en-US" sz="1350">
              <a:cs typeface="Calibri"/>
            </a:endParaRPr>
          </a:p>
        </p:txBody>
      </p:sp>
      <p:pic>
        <p:nvPicPr>
          <p:cNvPr id="4" name="Picture 4" descr="A close up of a logo&#10;&#10;Description generated with high confidence">
            <a:extLst>
              <a:ext uri="{FF2B5EF4-FFF2-40B4-BE49-F238E27FC236}">
                <a16:creationId xmlns:a16="http://schemas.microsoft.com/office/drawing/2014/main" id="{57BBDF68-0ACB-408E-8CED-1368CCE0BDCB}"/>
              </a:ext>
            </a:extLst>
          </p:cNvPr>
          <p:cNvPicPr>
            <a:picLocks noChangeAspect="1"/>
          </p:cNvPicPr>
          <p:nvPr/>
        </p:nvPicPr>
        <p:blipFill rotWithShape="1">
          <a:blip r:embed="rId3"/>
          <a:srcRect l="2042" r="933" b="2"/>
          <a:stretch/>
        </p:blipFill>
        <p:spPr>
          <a:xfrm>
            <a:off x="4268666" y="1907592"/>
            <a:ext cx="4395587" cy="3579905"/>
          </a:xfrm>
          <a:prstGeom prst="rect">
            <a:avLst/>
          </a:prstGeom>
          <a:effectLst/>
        </p:spPr>
      </p:pic>
      <p:sp>
        <p:nvSpPr>
          <p:cNvPr id="5" name="TextBox 4">
            <a:extLst>
              <a:ext uri="{FF2B5EF4-FFF2-40B4-BE49-F238E27FC236}">
                <a16:creationId xmlns:a16="http://schemas.microsoft.com/office/drawing/2014/main" id="{E96DF5ED-7896-4BC3-BEEE-789E110E6731}"/>
              </a:ext>
            </a:extLst>
          </p:cNvPr>
          <p:cNvSpPr txBox="1"/>
          <p:nvPr/>
        </p:nvSpPr>
        <p:spPr>
          <a:xfrm>
            <a:off x="1268083" y="5376413"/>
            <a:ext cx="2057400"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cs typeface="Calibri"/>
              </a:rPr>
              <a:t>(Dr. Him, 2014, p.54)</a:t>
            </a:r>
            <a:endParaRPr lang="en-US" sz="1350" dirty="0">
              <a:cs typeface="Calibri"/>
            </a:endParaRPr>
          </a:p>
        </p:txBody>
      </p:sp>
    </p:spTree>
    <p:extLst>
      <p:ext uri="{BB962C8B-B14F-4D97-AF65-F5344CB8AC3E}">
        <p14:creationId xmlns:p14="http://schemas.microsoft.com/office/powerpoint/2010/main" val="282286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generated with very high confidence">
            <a:extLst>
              <a:ext uri="{FF2B5EF4-FFF2-40B4-BE49-F238E27FC236}">
                <a16:creationId xmlns:a16="http://schemas.microsoft.com/office/drawing/2014/main" id="{ECE75379-F429-4440-9F27-A2DC3D801DA9}"/>
              </a:ext>
            </a:extLst>
          </p:cNvPr>
          <p:cNvPicPr>
            <a:picLocks noGrp="1" noChangeAspect="1"/>
          </p:cNvPicPr>
          <p:nvPr>
            <p:ph idx="1"/>
          </p:nvPr>
        </p:nvPicPr>
        <p:blipFill>
          <a:blip r:embed="rId3"/>
          <a:stretch>
            <a:fillRect/>
          </a:stretch>
        </p:blipFill>
        <p:spPr>
          <a:xfrm>
            <a:off x="1615064" y="855109"/>
            <a:ext cx="5088101" cy="5142016"/>
          </a:xfrm>
          <a:prstGeom prst="rect">
            <a:avLst/>
          </a:prstGeom>
        </p:spPr>
      </p:pic>
      <p:sp>
        <p:nvSpPr>
          <p:cNvPr id="6" name="TextBox 5">
            <a:extLst>
              <a:ext uri="{FF2B5EF4-FFF2-40B4-BE49-F238E27FC236}">
                <a16:creationId xmlns:a16="http://schemas.microsoft.com/office/drawing/2014/main" id="{C233107A-807E-4532-8A8D-45CFB0B712A6}"/>
              </a:ext>
            </a:extLst>
          </p:cNvPr>
          <p:cNvSpPr txBox="1"/>
          <p:nvPr/>
        </p:nvSpPr>
        <p:spPr>
          <a:xfrm>
            <a:off x="4039319" y="1375914"/>
            <a:ext cx="1227108"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dirty="0">
                <a:cs typeface="Calibri"/>
              </a:rPr>
              <a:t>Ethnicity</a:t>
            </a:r>
          </a:p>
        </p:txBody>
      </p:sp>
      <p:sp>
        <p:nvSpPr>
          <p:cNvPr id="7" name="TextBox 6">
            <a:extLst>
              <a:ext uri="{FF2B5EF4-FFF2-40B4-BE49-F238E27FC236}">
                <a16:creationId xmlns:a16="http://schemas.microsoft.com/office/drawing/2014/main" id="{56B7F7E0-39E0-4EF3-985A-BE6B65436587}"/>
              </a:ext>
            </a:extLst>
          </p:cNvPr>
          <p:cNvSpPr txBox="1"/>
          <p:nvPr/>
        </p:nvSpPr>
        <p:spPr>
          <a:xfrm>
            <a:off x="5074489" y="2109158"/>
            <a:ext cx="1054580"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dirty="0">
                <a:cs typeface="Calibri"/>
              </a:rPr>
              <a:t>Class</a:t>
            </a:r>
          </a:p>
        </p:txBody>
      </p:sp>
      <p:sp>
        <p:nvSpPr>
          <p:cNvPr id="8" name="TextBox 7">
            <a:extLst>
              <a:ext uri="{FF2B5EF4-FFF2-40B4-BE49-F238E27FC236}">
                <a16:creationId xmlns:a16="http://schemas.microsoft.com/office/drawing/2014/main" id="{74634E3E-13C5-4467-9EA3-71F4B49A092B}"/>
              </a:ext>
            </a:extLst>
          </p:cNvPr>
          <p:cNvSpPr txBox="1"/>
          <p:nvPr/>
        </p:nvSpPr>
        <p:spPr>
          <a:xfrm>
            <a:off x="5678338" y="3252159"/>
            <a:ext cx="903617"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dirty="0">
                <a:cs typeface="Calibri"/>
              </a:rPr>
              <a:t>Gender</a:t>
            </a:r>
          </a:p>
        </p:txBody>
      </p:sp>
      <p:sp>
        <p:nvSpPr>
          <p:cNvPr id="2" name="TextBox 1">
            <a:extLst>
              <a:ext uri="{FF2B5EF4-FFF2-40B4-BE49-F238E27FC236}">
                <a16:creationId xmlns:a16="http://schemas.microsoft.com/office/drawing/2014/main" id="{7D60C6DD-8E2C-4178-AF60-0271592CC69C}"/>
              </a:ext>
            </a:extLst>
          </p:cNvPr>
          <p:cNvSpPr txBox="1"/>
          <p:nvPr/>
        </p:nvSpPr>
        <p:spPr>
          <a:xfrm>
            <a:off x="5387197" y="4470640"/>
            <a:ext cx="806570"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a:cs typeface="Calibri"/>
              </a:rPr>
              <a:t>Race</a:t>
            </a:r>
            <a:endParaRPr lang="en-US" sz="1800" dirty="0">
              <a:cs typeface="Calibri"/>
            </a:endParaRPr>
          </a:p>
        </p:txBody>
      </p:sp>
      <p:sp>
        <p:nvSpPr>
          <p:cNvPr id="3" name="TextBox 2">
            <a:extLst>
              <a:ext uri="{FF2B5EF4-FFF2-40B4-BE49-F238E27FC236}">
                <a16:creationId xmlns:a16="http://schemas.microsoft.com/office/drawing/2014/main" id="{2E4AB50C-B274-49FE-AAE5-56695DDAFEB1}"/>
              </a:ext>
            </a:extLst>
          </p:cNvPr>
          <p:cNvSpPr txBox="1"/>
          <p:nvPr/>
        </p:nvSpPr>
        <p:spPr>
          <a:xfrm>
            <a:off x="2917884" y="4988224"/>
            <a:ext cx="1237891" cy="6232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a:cs typeface="Calibri"/>
              </a:rPr>
              <a:t>Sexual</a:t>
            </a:r>
          </a:p>
          <a:p>
            <a:pPr algn="ctr"/>
            <a:r>
              <a:rPr lang="en-US" sz="1800">
                <a:cs typeface="Calibri"/>
              </a:rPr>
              <a:t>Orientation</a:t>
            </a:r>
          </a:p>
        </p:txBody>
      </p:sp>
      <p:sp>
        <p:nvSpPr>
          <p:cNvPr id="5" name="TextBox 4">
            <a:extLst>
              <a:ext uri="{FF2B5EF4-FFF2-40B4-BE49-F238E27FC236}">
                <a16:creationId xmlns:a16="http://schemas.microsoft.com/office/drawing/2014/main" id="{3E69FB9E-4455-484B-945F-E24092B89E5A}"/>
              </a:ext>
            </a:extLst>
          </p:cNvPr>
          <p:cNvSpPr txBox="1"/>
          <p:nvPr/>
        </p:nvSpPr>
        <p:spPr>
          <a:xfrm>
            <a:off x="4287328" y="5203885"/>
            <a:ext cx="914400"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a:cs typeface="Calibri"/>
              </a:rPr>
              <a:t>Religion</a:t>
            </a:r>
            <a:endParaRPr lang="en-US" sz="1800" dirty="0">
              <a:cs typeface="Calibri"/>
            </a:endParaRPr>
          </a:p>
        </p:txBody>
      </p:sp>
      <p:sp>
        <p:nvSpPr>
          <p:cNvPr id="9" name="TextBox 8">
            <a:extLst>
              <a:ext uri="{FF2B5EF4-FFF2-40B4-BE49-F238E27FC236}">
                <a16:creationId xmlns:a16="http://schemas.microsoft.com/office/drawing/2014/main" id="{C61A7743-52AA-48A7-A360-DE0A39074DED}"/>
              </a:ext>
            </a:extLst>
          </p:cNvPr>
          <p:cNvSpPr txBox="1"/>
          <p:nvPr/>
        </p:nvSpPr>
        <p:spPr>
          <a:xfrm>
            <a:off x="1936631" y="4352026"/>
            <a:ext cx="1291805"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a:cs typeface="Calibri"/>
              </a:rPr>
              <a:t>Nationality</a:t>
            </a:r>
            <a:endParaRPr lang="en-US" sz="1800" dirty="0">
              <a:cs typeface="Calibri"/>
            </a:endParaRPr>
          </a:p>
        </p:txBody>
      </p:sp>
      <p:sp>
        <p:nvSpPr>
          <p:cNvPr id="10" name="TextBox 9">
            <a:extLst>
              <a:ext uri="{FF2B5EF4-FFF2-40B4-BE49-F238E27FC236}">
                <a16:creationId xmlns:a16="http://schemas.microsoft.com/office/drawing/2014/main" id="{C23935A0-5521-402A-9C36-A9A6C384234F}"/>
              </a:ext>
            </a:extLst>
          </p:cNvPr>
          <p:cNvSpPr txBox="1"/>
          <p:nvPr/>
        </p:nvSpPr>
        <p:spPr>
          <a:xfrm>
            <a:off x="1710187" y="3359989"/>
            <a:ext cx="709523"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a:cs typeface="Calibri"/>
              </a:rPr>
              <a:t>Age</a:t>
            </a:r>
            <a:endParaRPr lang="en-US" sz="1800" dirty="0">
              <a:cs typeface="Calibri"/>
            </a:endParaRPr>
          </a:p>
        </p:txBody>
      </p:sp>
      <p:sp>
        <p:nvSpPr>
          <p:cNvPr id="11" name="TextBox 10">
            <a:extLst>
              <a:ext uri="{FF2B5EF4-FFF2-40B4-BE49-F238E27FC236}">
                <a16:creationId xmlns:a16="http://schemas.microsoft.com/office/drawing/2014/main" id="{1D22F5CB-0A8F-41BF-8FC6-A8DC2A06965F}"/>
              </a:ext>
            </a:extLst>
          </p:cNvPr>
          <p:cNvSpPr txBox="1"/>
          <p:nvPr/>
        </p:nvSpPr>
        <p:spPr>
          <a:xfrm>
            <a:off x="1990546" y="2066027"/>
            <a:ext cx="968315"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a:cs typeface="Calibri"/>
              </a:rPr>
              <a:t>Ability</a:t>
            </a:r>
            <a:endParaRPr lang="en-US" sz="1800" dirty="0">
              <a:cs typeface="Calibri"/>
            </a:endParaRPr>
          </a:p>
        </p:txBody>
      </p:sp>
      <p:sp>
        <p:nvSpPr>
          <p:cNvPr id="12" name="TextBox 11">
            <a:extLst>
              <a:ext uri="{FF2B5EF4-FFF2-40B4-BE49-F238E27FC236}">
                <a16:creationId xmlns:a16="http://schemas.microsoft.com/office/drawing/2014/main" id="{2918DD69-5928-421F-9586-9477F3468F6D}"/>
              </a:ext>
            </a:extLst>
          </p:cNvPr>
          <p:cNvSpPr txBox="1"/>
          <p:nvPr/>
        </p:nvSpPr>
        <p:spPr>
          <a:xfrm>
            <a:off x="2842404" y="1375914"/>
            <a:ext cx="1205542"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800">
                <a:cs typeface="Calibri"/>
              </a:rPr>
              <a:t>Regionality</a:t>
            </a:r>
            <a:endParaRPr lang="en-US" sz="1800" dirty="0">
              <a:cs typeface="Calibri"/>
            </a:endParaRPr>
          </a:p>
        </p:txBody>
      </p:sp>
      <p:sp>
        <p:nvSpPr>
          <p:cNvPr id="13" name="Oval 12">
            <a:extLst>
              <a:ext uri="{FF2B5EF4-FFF2-40B4-BE49-F238E27FC236}">
                <a16:creationId xmlns:a16="http://schemas.microsoft.com/office/drawing/2014/main" id="{F7E4CBC0-77EB-4465-AE52-A64039B5FD33}"/>
              </a:ext>
            </a:extLst>
          </p:cNvPr>
          <p:cNvSpPr/>
          <p:nvPr/>
        </p:nvSpPr>
        <p:spPr>
          <a:xfrm>
            <a:off x="3215496" y="2573907"/>
            <a:ext cx="1850366" cy="177488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14" name="TextBox 13">
            <a:extLst>
              <a:ext uri="{FF2B5EF4-FFF2-40B4-BE49-F238E27FC236}">
                <a16:creationId xmlns:a16="http://schemas.microsoft.com/office/drawing/2014/main" id="{ABEF9F18-6A5F-4206-8301-A9625B38485E}"/>
              </a:ext>
            </a:extLst>
          </p:cNvPr>
          <p:cNvSpPr txBox="1"/>
          <p:nvPr/>
        </p:nvSpPr>
        <p:spPr>
          <a:xfrm>
            <a:off x="3651130" y="3316857"/>
            <a:ext cx="989882" cy="438581"/>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2400" b="1">
                <a:cs typeface="Calibri"/>
              </a:rPr>
              <a:t>SELF</a:t>
            </a:r>
            <a:endParaRPr lang="en-US" sz="2400" b="1" dirty="0">
              <a:cs typeface="Calibri"/>
            </a:endParaRPr>
          </a:p>
        </p:txBody>
      </p:sp>
    </p:spTree>
    <p:extLst>
      <p:ext uri="{BB962C8B-B14F-4D97-AF65-F5344CB8AC3E}">
        <p14:creationId xmlns:p14="http://schemas.microsoft.com/office/powerpoint/2010/main" val="3071470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C90A29-2E06-465C-85CE-B3F0392955E9}"/>
              </a:ext>
            </a:extLst>
          </p:cNvPr>
          <p:cNvSpPr txBox="1"/>
          <p:nvPr/>
        </p:nvSpPr>
        <p:spPr>
          <a:xfrm>
            <a:off x="695382" y="681693"/>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0000"/>
                </a:solidFill>
                <a:cs typeface="Calibri"/>
              </a:rPr>
              <a:t>Hispanics Latinos Latinxs</a:t>
            </a:r>
            <a:endParaRPr lang="en-US" sz="3600" b="1" dirty="0">
              <a:solidFill>
                <a:srgbClr val="FF0000"/>
              </a:solidFill>
              <a:cs typeface="Calibri"/>
            </a:endParaRPr>
          </a:p>
        </p:txBody>
      </p:sp>
      <p:sp>
        <p:nvSpPr>
          <p:cNvPr id="3" name="Speech Bubble: Rectangle with Corners Rounded 2">
            <a:extLst>
              <a:ext uri="{FF2B5EF4-FFF2-40B4-BE49-F238E27FC236}">
                <a16:creationId xmlns:a16="http://schemas.microsoft.com/office/drawing/2014/main" id="{E0FAE01D-CD48-4B1A-9037-9FD1260A9EDE}"/>
              </a:ext>
            </a:extLst>
          </p:cNvPr>
          <p:cNvSpPr/>
          <p:nvPr/>
        </p:nvSpPr>
        <p:spPr>
          <a:xfrm>
            <a:off x="4114800" y="3122675"/>
            <a:ext cx="4062845" cy="252499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4">
                    <a:lumMod val="60000"/>
                    <a:lumOff val="40000"/>
                  </a:schemeClr>
                </a:solidFill>
                <a:cs typeface="Calibri"/>
              </a:rPr>
              <a:t>Who are they?</a:t>
            </a:r>
          </a:p>
        </p:txBody>
      </p:sp>
    </p:spTree>
    <p:extLst>
      <p:ext uri="{BB962C8B-B14F-4D97-AF65-F5344CB8AC3E}">
        <p14:creationId xmlns:p14="http://schemas.microsoft.com/office/powerpoint/2010/main" val="1625287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Latinos Hispanics Latinx</a:t>
            </a:r>
            <a:endParaRPr lang="es-DO"/>
          </a:p>
        </p:txBody>
      </p:sp>
      <p:sp>
        <p:nvSpPr>
          <p:cNvPr id="4" name="TextBox 3"/>
          <p:cNvSpPr txBox="1"/>
          <p:nvPr/>
        </p:nvSpPr>
        <p:spPr>
          <a:xfrm>
            <a:off x="762000" y="2209800"/>
            <a:ext cx="4419600" cy="1200329"/>
          </a:xfrm>
          <a:prstGeom prst="rect">
            <a:avLst/>
          </a:prstGeom>
          <a:solidFill>
            <a:schemeClr val="bg2">
              <a:lumMod val="50000"/>
            </a:schemeClr>
          </a:solidFill>
        </p:spPr>
        <p:txBody>
          <a:bodyPr wrap="square" rtlCol="0">
            <a:spAutoFit/>
          </a:bodyPr>
          <a:lstStyle/>
          <a:p>
            <a:r>
              <a:rPr lang="en-US" dirty="0"/>
              <a:t>20 Countries- Spanish &amp; Portuguese </a:t>
            </a:r>
          </a:p>
          <a:p>
            <a:r>
              <a:rPr lang="en-US" dirty="0"/>
              <a:t>More than 500 Million People</a:t>
            </a:r>
          </a:p>
          <a:p>
            <a:r>
              <a:rPr lang="en-US" dirty="0"/>
              <a:t>Mix- Native Indians, African descendants</a:t>
            </a:r>
          </a:p>
          <a:p>
            <a:r>
              <a:rPr lang="en-US" dirty="0"/>
              <a:t>And Spanish immigrants</a:t>
            </a:r>
            <a:endParaRPr lang="es-DO" dirty="0"/>
          </a:p>
        </p:txBody>
      </p:sp>
      <p:pic>
        <p:nvPicPr>
          <p:cNvPr id="5" name="Picture 5" descr="A close up of a map&#10;&#10;Description generated with high confidence">
            <a:extLst>
              <a:ext uri="{FF2B5EF4-FFF2-40B4-BE49-F238E27FC236}">
                <a16:creationId xmlns:a16="http://schemas.microsoft.com/office/drawing/2014/main" id="{F21541A6-FC30-4A3A-AB99-44E1209120E7}"/>
              </a:ext>
            </a:extLst>
          </p:cNvPr>
          <p:cNvPicPr>
            <a:picLocks noChangeAspect="1"/>
          </p:cNvPicPr>
          <p:nvPr/>
        </p:nvPicPr>
        <p:blipFill>
          <a:blip r:embed="rId3"/>
          <a:stretch>
            <a:fillRect/>
          </a:stretch>
        </p:blipFill>
        <p:spPr>
          <a:xfrm>
            <a:off x="3688773" y="3713555"/>
            <a:ext cx="4603172" cy="3052121"/>
          </a:xfrm>
          <a:prstGeom prst="rect">
            <a:avLst/>
          </a:prstGeom>
        </p:spPr>
      </p:pic>
    </p:spTree>
    <p:extLst>
      <p:ext uri="{BB962C8B-B14F-4D97-AF65-F5344CB8AC3E}">
        <p14:creationId xmlns:p14="http://schemas.microsoft.com/office/powerpoint/2010/main" val="41211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0760" y="152400"/>
            <a:ext cx="8229600" cy="4495800"/>
          </a:xfrm>
        </p:spPr>
        <p:txBody>
          <a:bodyPr/>
          <a:lstStyle/>
          <a:p>
            <a:r>
              <a:rPr lang="en-US" dirty="0">
                <a:ln w="18000">
                  <a:solidFill>
                    <a:schemeClr val="accent2">
                      <a:satMod val="140000"/>
                    </a:schemeClr>
                  </a:solidFill>
                  <a:prstDash val="solid"/>
                  <a:miter lim="800000"/>
                </a:ln>
                <a:noFill/>
                <a:effectLst>
                  <a:outerShdw blurRad="25500" dist="23000" dir="7020000" algn="tl">
                    <a:srgbClr val="000000">
                      <a:alpha val="50000"/>
                    </a:srgbClr>
                  </a:outerShdw>
                </a:effectLst>
              </a:rPr>
              <a:t>Cultural Competence</a:t>
            </a:r>
            <a:br>
              <a:rPr lang="en-US" dirty="0">
                <a:ln w="18000">
                  <a:solidFill>
                    <a:schemeClr val="accent2">
                      <a:satMod val="140000"/>
                    </a:schemeClr>
                  </a:solidFill>
                  <a:prstDash val="solid"/>
                  <a:miter lim="800000"/>
                </a:ln>
                <a:noFill/>
                <a:effectLst>
                  <a:outerShdw blurRad="25500" dist="23000" dir="7020000" algn="tl">
                    <a:srgbClr val="000000">
                      <a:alpha val="50000"/>
                    </a:srgbClr>
                  </a:outerShdw>
                </a:effectLst>
              </a:rPr>
            </a:br>
            <a:br>
              <a:rPr lang="en-US" dirty="0">
                <a:ln w="18000">
                  <a:solidFill>
                    <a:schemeClr val="accent2">
                      <a:satMod val="140000"/>
                    </a:schemeClr>
                  </a:solidFill>
                  <a:prstDash val="solid"/>
                  <a:miter lim="800000"/>
                </a:ln>
                <a:noFill/>
                <a:effectLst>
                  <a:outerShdw blurRad="25500" dist="23000" dir="7020000" algn="tl">
                    <a:srgbClr val="000000">
                      <a:alpha val="50000"/>
                    </a:srgbClr>
                  </a:outerShdw>
                </a:effectLst>
              </a:rPr>
            </a:b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Cultural Sensitivity</a:t>
            </a:r>
            <a:b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b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Cultural Humility</a:t>
            </a:r>
            <a:endParaRPr lang="es-DO"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2" name="TextBox 1"/>
          <p:cNvSpPr txBox="1"/>
          <p:nvPr/>
        </p:nvSpPr>
        <p:spPr>
          <a:xfrm>
            <a:off x="381000" y="4596494"/>
            <a:ext cx="8534400" cy="1908215"/>
          </a:xfrm>
          <a:prstGeom prst="rect">
            <a:avLst/>
          </a:prstGeom>
          <a:noFill/>
        </p:spPr>
        <p:txBody>
          <a:bodyPr wrap="square" rtlCol="0">
            <a:spAutoFit/>
          </a:bodyPr>
          <a:lstStyle/>
          <a:p>
            <a:r>
              <a:rPr lang="en-US" dirty="0"/>
              <a:t>“</a:t>
            </a:r>
            <a:r>
              <a:rPr lang="en-US" sz="2000" dirty="0"/>
              <a:t>This diversity invites clinicians to practice humility and </a:t>
            </a:r>
          </a:p>
          <a:p>
            <a:r>
              <a:rPr lang="en-US" sz="2000" dirty="0"/>
              <a:t>recognize that the pathways to emotional, cognitive, relational,</a:t>
            </a:r>
          </a:p>
          <a:p>
            <a:r>
              <a:rPr lang="en-US" sz="2000" dirty="0"/>
              <a:t>and spiritual development among Hispanics are many because</a:t>
            </a:r>
          </a:p>
          <a:p>
            <a:r>
              <a:rPr lang="en-US" sz="2000" dirty="0"/>
              <a:t>“</a:t>
            </a:r>
            <a:r>
              <a:rPr lang="en-US" sz="2000" b="1" i="1" dirty="0" err="1"/>
              <a:t>cada</a:t>
            </a:r>
            <a:r>
              <a:rPr lang="en-US" sz="2000" b="1" i="1" dirty="0"/>
              <a:t> persona </a:t>
            </a:r>
            <a:r>
              <a:rPr lang="en-US" sz="2000" b="1" i="1" dirty="0" err="1"/>
              <a:t>es</a:t>
            </a:r>
            <a:r>
              <a:rPr lang="en-US" sz="2000" b="1" i="1" dirty="0"/>
              <a:t> un </a:t>
            </a:r>
            <a:r>
              <a:rPr lang="en-US" sz="2000" b="1" i="1" dirty="0" err="1"/>
              <a:t>mundo</a:t>
            </a:r>
            <a:r>
              <a:rPr lang="en-US" sz="2000" b="1" i="1" dirty="0"/>
              <a:t>”</a:t>
            </a:r>
            <a:r>
              <a:rPr lang="en-US" sz="2000" i="1" dirty="0"/>
              <a:t> </a:t>
            </a:r>
            <a:r>
              <a:rPr lang="en-US" sz="2000" dirty="0"/>
              <a:t>(each person is a world in his or</a:t>
            </a:r>
          </a:p>
          <a:p>
            <a:r>
              <a:rPr lang="en-US" sz="2000" dirty="0"/>
              <a:t>her own right). </a:t>
            </a:r>
            <a:r>
              <a:rPr lang="en-US" dirty="0"/>
              <a:t>  (Smith &amp;  </a:t>
            </a:r>
            <a:r>
              <a:rPr lang="en-US" dirty="0" err="1"/>
              <a:t>Montilla</a:t>
            </a:r>
            <a:r>
              <a:rPr lang="en-US" dirty="0"/>
              <a:t>)</a:t>
            </a:r>
          </a:p>
          <a:p>
            <a:endParaRPr lang="es-DO" i="1" dirty="0"/>
          </a:p>
        </p:txBody>
      </p:sp>
    </p:spTree>
    <p:extLst>
      <p:ext uri="{BB962C8B-B14F-4D97-AF65-F5344CB8AC3E}">
        <p14:creationId xmlns:p14="http://schemas.microsoft.com/office/powerpoint/2010/main" val="199023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2028</TotalTime>
  <Words>2851</Words>
  <Application>Microsoft Office PowerPoint</Application>
  <PresentationFormat>On-screen Show (4:3)</PresentationFormat>
  <Paragraphs>472</Paragraphs>
  <Slides>44</Slides>
  <Notes>36</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Cultural Considerations in Engaging the Latinx Community: Cultural Humility, Resilience and Mental Health Part III</vt:lpstr>
      <vt:lpstr>Objectives</vt:lpstr>
      <vt:lpstr>Cultural Humility Framework</vt:lpstr>
      <vt:lpstr>PowerPoint Presentation</vt:lpstr>
      <vt:lpstr>Multidimensions of Culture and Individual Differences</vt:lpstr>
      <vt:lpstr>PowerPoint Presentation</vt:lpstr>
      <vt:lpstr>PowerPoint Presentation</vt:lpstr>
      <vt:lpstr>Latinos Hispanics Latinx</vt:lpstr>
      <vt:lpstr>Cultural Competence   Cultural Sensitivity    Cultural Humility</vt:lpstr>
      <vt:lpstr>PowerPoint Presentation</vt:lpstr>
      <vt:lpstr>Population- Census 2010</vt:lpstr>
      <vt:lpstr>Latinx Resilience</vt:lpstr>
      <vt:lpstr>Cultural Values and Mental Health</vt:lpstr>
      <vt:lpstr>Cultural Values Orientation</vt:lpstr>
      <vt:lpstr>Latinx Values</vt:lpstr>
      <vt:lpstr>Latinx Values</vt:lpstr>
      <vt:lpstr>Latinx Values</vt:lpstr>
      <vt:lpstr>The Latinx Family- Roles</vt:lpstr>
      <vt:lpstr>Mental Health</vt:lpstr>
      <vt:lpstr>Latinos Mental Health- Facts</vt:lpstr>
      <vt:lpstr>Disparity</vt:lpstr>
      <vt:lpstr>PowerPoint Presentation</vt:lpstr>
      <vt:lpstr>Individual Barriers </vt:lpstr>
      <vt:lpstr>Community Barriers</vt:lpstr>
      <vt:lpstr>Issues related to Immigration</vt:lpstr>
      <vt:lpstr>Structural/ Systemic Barriers</vt:lpstr>
      <vt:lpstr>Reverse Acculturation- What can we learn? </vt:lpstr>
      <vt:lpstr>Collective Resilience</vt:lpstr>
      <vt:lpstr>Latinos’ Beliefs about Coping</vt:lpstr>
      <vt:lpstr>Latinos' Beliefs about Support</vt:lpstr>
      <vt:lpstr>PowerPoint Presentation</vt:lpstr>
      <vt:lpstr>Implication for Mental Health</vt:lpstr>
      <vt:lpstr>Implication for Mental Health</vt:lpstr>
      <vt:lpstr>Engagement in Services</vt:lpstr>
      <vt:lpstr>Cultural humility Approach</vt:lpstr>
      <vt:lpstr>How to address power Imbalance?</vt:lpstr>
      <vt:lpstr>Panel Discussion</vt:lpstr>
      <vt:lpstr>Resilience and Cultural Humility in Action</vt:lpstr>
      <vt:lpstr>Latinx Vision and Dreams in Charlottesville</vt:lpstr>
      <vt:lpstr>Latinx Vision and Dream in Charlottesville</vt:lpstr>
      <vt:lpstr>Provide a Bridge for Cultural Understanding</vt:lpstr>
      <vt:lpstr>PowerPoint Presentation</vt:lpstr>
      <vt:lpstr>References</vt:lpstr>
      <vt:lpstr>References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among Latinos: Scope, limitations and treatment</dc:title>
  <dc:creator>Ingrid Ramos</dc:creator>
  <cp:lastModifiedBy>Ingrid Ramos</cp:lastModifiedBy>
  <cp:revision>682</cp:revision>
  <dcterms:created xsi:type="dcterms:W3CDTF">2017-01-16T20:50:01Z</dcterms:created>
  <dcterms:modified xsi:type="dcterms:W3CDTF">2019-06-04T10:04:47Z</dcterms:modified>
</cp:coreProperties>
</file>