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95" r:id="rId3"/>
    <p:sldId id="259" r:id="rId4"/>
    <p:sldId id="261" r:id="rId5"/>
    <p:sldId id="271" r:id="rId6"/>
    <p:sldId id="297" r:id="rId7"/>
    <p:sldId id="296" r:id="rId8"/>
    <p:sldId id="262" r:id="rId9"/>
    <p:sldId id="263" r:id="rId10"/>
    <p:sldId id="288" r:id="rId11"/>
    <p:sldId id="290" r:id="rId12"/>
    <p:sldId id="29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595959"/>
    <a:srgbClr val="ADB4BF"/>
    <a:srgbClr val="595974"/>
    <a:srgbClr val="61A3D5"/>
    <a:srgbClr val="5D7345"/>
    <a:srgbClr val="AE4848"/>
    <a:srgbClr val="1D98A8"/>
    <a:srgbClr val="0A5D6B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04" autoAdjust="0"/>
    <p:restoredTop sz="92411" autoAdjust="0"/>
  </p:normalViewPr>
  <p:slideViewPr>
    <p:cSldViewPr snapToGrid="0" snapToObjects="1">
      <p:cViewPr varScale="1">
        <p:scale>
          <a:sx n="107" d="100"/>
          <a:sy n="107" d="100"/>
        </p:scale>
        <p:origin x="111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40A7F-E77A-0943-B645-37E431425C2F}" type="datetimeFigureOut">
              <a:rPr lang="en-US" smtClean="0"/>
              <a:pPr/>
              <a:t>5/7/18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A8C83-3FFF-284B-AC4A-20EF172B45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666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35217-4E90-AE40-AA8D-0CA78F938C40}" type="datetimeFigureOut">
              <a:rPr lang="en-US" smtClean="0"/>
              <a:pPr/>
              <a:t>5/7/18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B64E1-0807-A249-81A7-62FC1385A9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85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F6E97-86CD-E248-846B-4148350271D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66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6CF70-52BE-3840-BB63-6D8348578E4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343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6CF70-52BE-3840-BB63-6D8348578E4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67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17 classes…?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6CF70-52BE-3840-BB63-6D8348578E4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501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6CF70-52BE-3840-BB63-6D8348578E4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217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6CF70-52BE-3840-BB63-6D8348578E4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062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6CF70-52BE-3840-BB63-6D8348578E4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52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3350-D8AE-5647-BAC6-CAA890376AB1}" type="datetime1">
              <a:rPr lang="en-US" smtClean="0"/>
              <a:pPr/>
              <a:t>5/7/18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4E82-5DC7-8446-BA60-DC34823255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97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F8FEC-4A5D-4644-A66F-C180AD07F690}" type="datetime1">
              <a:rPr lang="en-US" smtClean="0"/>
              <a:pPr/>
              <a:t>5/7/18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4E82-5DC7-8446-BA60-DC34823255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95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C699-972C-4843-8525-D65D5461D183}" type="datetime1">
              <a:rPr lang="en-US" smtClean="0"/>
              <a:pPr/>
              <a:t>5/7/18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4E82-5DC7-8446-BA60-DC34823255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30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8E11-E1B2-E64E-A451-4BC0F7169F26}" type="datetime1">
              <a:rPr lang="en-US" smtClean="0"/>
              <a:pPr/>
              <a:t>5/7/18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4E82-5DC7-8446-BA60-DC34823255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855C-DB95-3C43-928F-DA248C742005}" type="datetime1">
              <a:rPr lang="en-US" smtClean="0"/>
              <a:pPr/>
              <a:t>5/7/18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4E82-5DC7-8446-BA60-DC34823255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41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C86C-C6ED-5D41-9556-6B721DC948F9}" type="datetime1">
              <a:rPr lang="en-US" smtClean="0"/>
              <a:pPr/>
              <a:t>5/7/18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4E82-5DC7-8446-BA60-DC34823255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14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A0D2D-3EA2-6147-BFFA-E23D8D11DB4C}" type="datetime1">
              <a:rPr lang="en-US" smtClean="0"/>
              <a:pPr/>
              <a:t>5/7/18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4E82-5DC7-8446-BA60-DC34823255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41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D9A5-7F9C-F744-AAB9-9A90D4371FFB}" type="datetime1">
              <a:rPr lang="en-US" smtClean="0"/>
              <a:pPr/>
              <a:t>5/7/18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4E82-5DC7-8446-BA60-DC34823255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14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BA7B-8E77-2541-89F7-2A16E3C628BD}" type="datetime1">
              <a:rPr lang="en-US" smtClean="0"/>
              <a:pPr/>
              <a:t>5/7/18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4E82-5DC7-8446-BA60-DC34823255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8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61D6-3884-7948-941C-42DE4AF6B1C2}" type="datetime1">
              <a:rPr lang="en-US" smtClean="0"/>
              <a:pPr/>
              <a:t>5/7/18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4E82-5DC7-8446-BA60-DC34823255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59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5D627-E6C0-6940-A29F-C35E9FA63318}" type="datetime1">
              <a:rPr lang="en-US" smtClean="0"/>
              <a:pPr/>
              <a:t>5/7/18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4E82-5DC7-8446-BA60-DC34823255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4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A52D1-D678-5E4A-8A46-A0996D8540A8}" type="datetime1">
              <a:rPr lang="en-US" smtClean="0"/>
              <a:pPr/>
              <a:t>5/7/18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44E82-5DC7-8446-BA60-DC34823255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46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mailto:info@cicville.org" TargetMode="External"/><Relationship Id="rId3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6645" y="0"/>
            <a:ext cx="8336175" cy="641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52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73815" y="1206609"/>
            <a:ext cx="2777203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3815" y="37058"/>
            <a:ext cx="378268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etworking </a:t>
            </a:r>
          </a:p>
          <a:p>
            <a:r>
              <a:rPr lang="en-US" sz="3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pportunities</a:t>
            </a:r>
            <a:endParaRPr lang="en-US" sz="3500" b="1" dirty="0">
              <a:latin typeface="Calibri"/>
              <a:cs typeface="Calibri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826462" y="6295874"/>
            <a:ext cx="2133600" cy="365125"/>
          </a:xfrm>
        </p:spPr>
        <p:txBody>
          <a:bodyPr/>
          <a:lstStyle/>
          <a:p>
            <a:fld id="{71744E82-5DC7-8446-BA60-DC34823255C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743481"/>
            <a:ext cx="977994" cy="97799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977994" y="6295874"/>
            <a:ext cx="1225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cicville.org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99808" y="1994917"/>
            <a:ext cx="2714598" cy="4073488"/>
          </a:xfrm>
          <a:prstGeom prst="rect">
            <a:avLst/>
          </a:prstGeom>
          <a:ln>
            <a:solidFill>
              <a:schemeClr val="tx1">
                <a:alpha val="97000"/>
              </a:schemeClr>
            </a:solidFill>
          </a:ln>
          <a:effectLst>
            <a:softEdge rad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8997" y="2223834"/>
            <a:ext cx="4647764" cy="3097299"/>
          </a:xfrm>
          <a:prstGeom prst="rect">
            <a:avLst/>
          </a:prstGeom>
          <a:ln>
            <a:solidFill>
              <a:schemeClr val="tx1">
                <a:alpha val="97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59891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4E82-5DC7-8446-BA60-DC34823255C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 descr="IMG_675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4830" y="822462"/>
            <a:ext cx="8281970" cy="5521313"/>
          </a:xfrm>
          <a:prstGeom prst="rect">
            <a:avLst/>
          </a:prstGeom>
          <a:ln>
            <a:solidFill>
              <a:schemeClr val="tx1">
                <a:alpha val="97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281680" y="88026"/>
            <a:ext cx="264806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you!</a:t>
            </a:r>
            <a:endParaRPr lang="en-US" sz="35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815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 Information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4E82-5DC7-8446-BA60-DC34823255C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13362" y="1858034"/>
            <a:ext cx="3117273" cy="132159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keir@cicville.org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/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(434) 218-3481</a:t>
            </a:r>
          </a:p>
          <a:p>
            <a:pPr marL="0" indent="0">
              <a:buFont typeface="Arial"/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33066" y="3966670"/>
            <a:ext cx="2865951" cy="220389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2306781" y="1081918"/>
            <a:ext cx="4592783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565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6255"/>
            <a:ext cx="8229600" cy="164868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Community Investment Collaborative </a:t>
            </a:r>
            <a:b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CIC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782" y="1991618"/>
            <a:ext cx="7578436" cy="374765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CIC is a micro-enterprise development organization founded in 2011</a:t>
            </a:r>
            <a:b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</a:t>
            </a:r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mission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to strengthen the community by fueling the success of under-resourced entrepreneurs through education, mentoring, micro-lending and networking.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4E82-5DC7-8446-BA60-DC34823255C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743481"/>
            <a:ext cx="977994" cy="97799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77994" y="6356350"/>
            <a:ext cx="1225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cicville.org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27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1744E82-5DC7-8446-BA60-DC34823255C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59689" y="306186"/>
            <a:ext cx="647472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CIC is built on four pillars:</a:t>
            </a:r>
            <a:endParaRPr lang="en-US" sz="42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743481"/>
            <a:ext cx="977994" cy="97799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77994" y="6356350"/>
            <a:ext cx="1225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cicville.org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 descr="CIC_infographic2-01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4086" y="1116670"/>
            <a:ext cx="4626811" cy="462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86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BO logo color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020431" y="1070022"/>
            <a:ext cx="2668044" cy="15156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0584" y="3635883"/>
            <a:ext cx="80877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54%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WIBO graduates are still successfully operating their businesses </a:t>
            </a:r>
            <a:r>
              <a:rPr lang="en-US" sz="40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years after the program</a:t>
            </a:r>
            <a:endParaRPr lang="en-US" sz="40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26341" y="2835351"/>
            <a:ext cx="405622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17-week program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4E82-5DC7-8446-BA60-DC34823255C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743481"/>
            <a:ext cx="977994" cy="97799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977994" y="6345010"/>
            <a:ext cx="1225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cicville.org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08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824B-3B09-BC43-ABFB-BCEBFDA47EC3}" type="slidenum">
              <a:rPr lang="en-US" smtClean="0"/>
              <a:pPr/>
              <a:t>5</a:t>
            </a:fld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1699" y="715755"/>
            <a:ext cx="8927277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Requirements &amp; Getting the Facts: Market Research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Identifying Your Target Market: The Message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Promoting Your Business: The Marketing Campaign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Searching for Customers: Prospecting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rgbClr val="3185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(Non-WIBO) Personal Branding &amp; Communications</a:t>
            </a:r>
            <a:endParaRPr lang="en-US" sz="2200" dirty="0" smtClean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Helping People Buy: Sales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 a Profit: Pricing Strategy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 a Profit: Costs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 a Profit: Financial Decision Making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 a Profit: Purchasing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Financing Your Business Growth: Cash Flow &amp; Credit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(Non-WIBO) Presenting Your Business for Financing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Investing in People: Human Resources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Other People’s Money: Financing,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Controlling Finances: Recordkeeping &amp; Taxes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Assuring Lasting Success: Ethics &amp; Law //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Licensing Requirements</a:t>
            </a:r>
            <a:endParaRPr lang="en-US" sz="2200" dirty="0" smtClean="0">
              <a:solidFill>
                <a:srgbClr val="3185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Ensuring Economic Independence: Personal Finance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1699" y="-21909"/>
            <a:ext cx="448866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Curriculum</a:t>
            </a:r>
            <a:endParaRPr lang="en-US" sz="35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90945" y="558584"/>
            <a:ext cx="3158837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7861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71706"/>
          </a:xfrm>
        </p:spPr>
        <p:txBody>
          <a:bodyPr>
            <a:noAutofit/>
          </a:bodyPr>
          <a:lstStyle/>
          <a:p>
            <a:r>
              <a:rPr lang="en-US" sz="3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Workshop Format</a:t>
            </a:r>
            <a:r>
              <a:rPr lang="en-US" sz="35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5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8300"/>
            <a:ext cx="4765964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Tuesdays 6-9pm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owntown Charlottesville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Workgroups</a:t>
            </a:r>
          </a:p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half of class</a:t>
            </a:r>
          </a:p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Entrepreneurs break into small groups</a:t>
            </a:r>
          </a:p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 previous weeks homework 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 </a:t>
            </a:r>
          </a:p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half of class</a:t>
            </a:r>
          </a:p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class discussion</a:t>
            </a:r>
          </a:p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 topic follows curriculum each week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4E82-5DC7-8446-BA60-DC34823255C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77994" y="6356350"/>
            <a:ext cx="1225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cicville.org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743481"/>
            <a:ext cx="977994" cy="9779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3646" y="2303556"/>
            <a:ext cx="3899108" cy="2626209"/>
          </a:xfrm>
          <a:prstGeom prst="rect">
            <a:avLst/>
          </a:prstGeom>
          <a:ln>
            <a:solidFill>
              <a:schemeClr val="tx1">
                <a:alpha val="98000"/>
              </a:schemeClr>
            </a:solidFill>
          </a:ln>
        </p:spPr>
      </p:pic>
      <p:cxnSp>
        <p:nvCxnSpPr>
          <p:cNvPr id="9" name="Straight Connector 8"/>
          <p:cNvCxnSpPr/>
          <p:nvPr/>
        </p:nvCxnSpPr>
        <p:spPr>
          <a:xfrm>
            <a:off x="2781773" y="833388"/>
            <a:ext cx="3643745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623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7303"/>
            <a:ext cx="8229600" cy="1000267"/>
          </a:xfrm>
        </p:spPr>
        <p:txBody>
          <a:bodyPr>
            <a:noAutofit/>
          </a:bodyPr>
          <a:lstStyle/>
          <a:p>
            <a:r>
              <a:rPr lang="en-US" sz="3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CIC Also Provides</a:t>
            </a:r>
            <a:endParaRPr lang="en-US" sz="35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4E82-5DC7-8446-BA60-DC34823255C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858744" y="2161308"/>
            <a:ext cx="353125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Financing </a:t>
            </a:r>
          </a:p>
          <a:p>
            <a:pPr algn="ctr"/>
            <a:endParaRPr lang="en-US" sz="35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Mentoring</a:t>
            </a:r>
          </a:p>
          <a:p>
            <a:pPr algn="ctr"/>
            <a:endParaRPr lang="en-US" sz="35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Networking </a:t>
            </a:r>
            <a:endParaRPr lang="en-US" sz="35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743481"/>
            <a:ext cx="977994" cy="97799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77994" y="6356350"/>
            <a:ext cx="1225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cicville.org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754005" y="1096625"/>
            <a:ext cx="3635989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64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4E82-5DC7-8446-BA60-DC34823255C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743481"/>
            <a:ext cx="977994" cy="97799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977994" y="6356350"/>
            <a:ext cx="1225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cicville.org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2679" y="93327"/>
            <a:ext cx="378268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3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inancing</a:t>
            </a:r>
          </a:p>
          <a:p>
            <a:r>
              <a:rPr lang="en-US" sz="3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Opportunities</a:t>
            </a:r>
            <a:endParaRPr lang="en-US" sz="3500" b="1" dirty="0">
              <a:latin typeface="Calibri"/>
              <a:cs typeface="Calibri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62679" y="1262878"/>
            <a:ext cx="2677503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977993" y="1768956"/>
            <a:ext cx="725698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CIC Financed Loan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Requires CIC application and approval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&lt;10% interest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1-2 year terms on first loan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Grace periods, flexibility in terms available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Application to loan funds in hand: 4-6 weeks</a:t>
            </a:r>
          </a:p>
          <a:p>
            <a:r>
              <a:rPr lang="en-US" dirty="0"/>
              <a:t>CIC endorsed Kiva Zip Crowd-funded loans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Requires CIC application and approval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Must </a:t>
            </a:r>
            <a:r>
              <a:rPr lang="en-US" u="sng" dirty="0"/>
              <a:t>raise funds online </a:t>
            </a:r>
            <a:r>
              <a:rPr lang="en-US" dirty="0"/>
              <a:t>from your network (10-15 initial lenders), then will have access to national network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0% interest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2 year term on first stage loan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Limited grace periods and flexibility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Application to loan funds in hand: 6-10 weeks</a:t>
            </a:r>
          </a:p>
        </p:txBody>
      </p:sp>
    </p:spTree>
    <p:extLst>
      <p:ext uri="{BB962C8B-B14F-4D97-AF65-F5344CB8AC3E}">
        <p14:creationId xmlns:p14="http://schemas.microsoft.com/office/powerpoint/2010/main" val="416306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117847" y="1228172"/>
            <a:ext cx="2874735" cy="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04755" y="58622"/>
            <a:ext cx="294022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Mentoring</a:t>
            </a:r>
          </a:p>
          <a:p>
            <a:r>
              <a:rPr lang="en-US" sz="3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Opportunities</a:t>
            </a:r>
            <a:endParaRPr lang="en-US" sz="3500" b="1" dirty="0">
              <a:latin typeface="Calibri"/>
              <a:cs typeface="Calibri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637867" y="6295874"/>
            <a:ext cx="2133600" cy="365125"/>
          </a:xfrm>
        </p:spPr>
        <p:txBody>
          <a:bodyPr/>
          <a:lstStyle/>
          <a:p>
            <a:fld id="{71744E82-5DC7-8446-BA60-DC34823255C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3" name="Picture 12" descr="IMG_020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847" y="2305391"/>
            <a:ext cx="4469621" cy="3011714"/>
          </a:xfrm>
          <a:prstGeom prst="rect">
            <a:avLst/>
          </a:prstGeom>
          <a:ln>
            <a:solidFill>
              <a:schemeClr val="tx1">
                <a:alpha val="97000"/>
              </a:schemeClr>
            </a:solidFill>
          </a:ln>
        </p:spPr>
      </p:pic>
      <p:pic>
        <p:nvPicPr>
          <p:cNvPr id="14" name="Picture 13" descr="IMG_073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37068" y="2305391"/>
            <a:ext cx="4330095" cy="3011714"/>
          </a:xfrm>
          <a:prstGeom prst="rect">
            <a:avLst/>
          </a:prstGeom>
          <a:ln>
            <a:solidFill>
              <a:schemeClr val="tx1">
                <a:alpha val="97000"/>
              </a:schemeClr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743481"/>
            <a:ext cx="977994" cy="97799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966654" y="6291667"/>
            <a:ext cx="1225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cicville.org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91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4277</TotalTime>
  <Words>329</Words>
  <Application>Microsoft Macintosh PowerPoint</Application>
  <PresentationFormat>On-screen Show (4:3)</PresentationFormat>
  <Paragraphs>93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Times New Roman</vt:lpstr>
      <vt:lpstr>Arial</vt:lpstr>
      <vt:lpstr>Office Theme</vt:lpstr>
      <vt:lpstr>PowerPoint Presentation</vt:lpstr>
      <vt:lpstr>Community Investment Collaborative  CIC</vt:lpstr>
      <vt:lpstr>PowerPoint Presentation</vt:lpstr>
      <vt:lpstr>PowerPoint Presentation</vt:lpstr>
      <vt:lpstr>PowerPoint Presentation</vt:lpstr>
      <vt:lpstr>Workshop Format </vt:lpstr>
      <vt:lpstr>CIC Also Provides</vt:lpstr>
      <vt:lpstr>PowerPoint Presentation</vt:lpstr>
      <vt:lpstr>PowerPoint Presentation</vt:lpstr>
      <vt:lpstr>PowerPoint Presentation</vt:lpstr>
      <vt:lpstr>PowerPoint Presentation</vt:lpstr>
      <vt:lpstr>Contact Information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Brown</dc:creator>
  <cp:lastModifiedBy>Microsoft Office User</cp:lastModifiedBy>
  <cp:revision>129</cp:revision>
  <cp:lastPrinted>2014-02-12T20:03:57Z</cp:lastPrinted>
  <dcterms:created xsi:type="dcterms:W3CDTF">2015-05-13T12:34:46Z</dcterms:created>
  <dcterms:modified xsi:type="dcterms:W3CDTF">2018-05-07T20:33:47Z</dcterms:modified>
</cp:coreProperties>
</file>