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8"/>
  </p:handoutMasterIdLst>
  <p:sldIdLst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0" r:id="rId15"/>
    <p:sldId id="268" r:id="rId16"/>
    <p:sldId id="272" r:id="rId17"/>
  </p:sldIdLst>
  <p:sldSz cx="12192000" cy="6858000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17B"/>
    <a:srgbClr val="887E6E"/>
    <a:srgbClr val="C6A679"/>
    <a:srgbClr val="70A4D8"/>
    <a:srgbClr val="00AECB"/>
    <a:srgbClr val="4D58A1"/>
    <a:srgbClr val="70C4A0"/>
    <a:srgbClr val="65C3BB"/>
    <a:srgbClr val="AFDE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22" autoAdjust="0"/>
    <p:restoredTop sz="93006"/>
  </p:normalViewPr>
  <p:slideViewPr>
    <p:cSldViewPr snapToGrid="0">
      <p:cViewPr varScale="1">
        <p:scale>
          <a:sx n="107" d="100"/>
          <a:sy n="107" d="100"/>
        </p:scale>
        <p:origin x="184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134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D4CFC9E-9EC7-40AE-BF49-43394A0AAFFB}" type="datetimeFigureOut">
              <a:rPr lang="en-US" smtClean="0"/>
              <a:pPr/>
              <a:t>5/16/18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931DC22-C39C-432D-80F9-4F75E1AB43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67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03" t="7279" b="6423"/>
          <a:stretch/>
        </p:blipFill>
        <p:spPr bwMode="auto">
          <a:xfrm>
            <a:off x="-1" y="0"/>
            <a:ext cx="74373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21" y="-93032"/>
            <a:ext cx="2731210" cy="19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209544" y="2766218"/>
            <a:ext cx="691896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178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eneral "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3"/>
          <p:cNvSpPr>
            <a:spLocks noGrp="1"/>
          </p:cNvSpPr>
          <p:nvPr>
            <p:ph type="title"/>
          </p:nvPr>
        </p:nvSpPr>
        <p:spPr>
          <a:xfrm>
            <a:off x="749808" y="493775"/>
            <a:ext cx="10515600" cy="803343"/>
          </a:xfrm>
        </p:spPr>
        <p:txBody>
          <a:bodyPr/>
          <a:lstStyle>
            <a:lvl1pPr algn="l">
              <a:defRPr>
                <a:solidFill>
                  <a:srgbClr val="A9A17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9A17B"/>
                </a:solidFill>
              </a:defRPr>
            </a:lvl1pPr>
          </a:lstStyle>
          <a:p>
            <a:pPr>
              <a:defRPr/>
            </a:pPr>
            <a:fld id="{30309295-E219-4D26-8A42-71C74EF631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4BAC8D0-5A54-4BBC-A328-AB05F69CDF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03" t="7279" b="6423"/>
          <a:stretch/>
        </p:blipFill>
        <p:spPr bwMode="auto">
          <a:xfrm>
            <a:off x="-1" y="0"/>
            <a:ext cx="74373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07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tt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463039"/>
          </a:xfrm>
          <a:prstGeom prst="rect">
            <a:avLst/>
          </a:prstGeom>
          <a:solidFill>
            <a:srgbClr val="EC0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3"/>
          <p:cNvSpPr>
            <a:spLocks noGrp="1"/>
          </p:cNvSpPr>
          <p:nvPr>
            <p:ph type="title"/>
          </p:nvPr>
        </p:nvSpPr>
        <p:spPr>
          <a:xfrm>
            <a:off x="749808" y="440241"/>
            <a:ext cx="10515600" cy="80334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9A17B"/>
                </a:solidFill>
              </a:defRPr>
            </a:lvl1pPr>
          </a:lstStyle>
          <a:p>
            <a:pPr>
              <a:defRPr/>
            </a:pPr>
            <a:fld id="{61D87D6F-C4FD-453E-92FE-78306C1FCC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12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ildren's 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481327"/>
          </a:xfrm>
          <a:prstGeom prst="rect">
            <a:avLst/>
          </a:prstGeom>
          <a:solidFill>
            <a:srgbClr val="FEB8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Title 13"/>
          <p:cNvSpPr>
            <a:spLocks noGrp="1"/>
          </p:cNvSpPr>
          <p:nvPr>
            <p:ph type="title"/>
          </p:nvPr>
        </p:nvSpPr>
        <p:spPr>
          <a:xfrm>
            <a:off x="749808" y="439675"/>
            <a:ext cx="10515600" cy="72237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9A17B"/>
                </a:solidFill>
              </a:defRPr>
            </a:lvl1pPr>
          </a:lstStyle>
          <a:p>
            <a:pPr>
              <a:defRPr/>
            </a:pPr>
            <a:fld id="{60351F3C-6825-4175-A3FF-CDF5A90573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8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using &amp; Financial Couns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1481327"/>
          </a:xfrm>
          <a:prstGeom prst="rect">
            <a:avLst/>
          </a:prstGeom>
          <a:solidFill>
            <a:srgbClr val="70C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13"/>
          <p:cNvSpPr>
            <a:spLocks noGrp="1"/>
          </p:cNvSpPr>
          <p:nvPr>
            <p:ph type="title"/>
          </p:nvPr>
        </p:nvSpPr>
        <p:spPr>
          <a:xfrm>
            <a:off x="740664" y="439675"/>
            <a:ext cx="10515600" cy="72237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9A17B"/>
                </a:solidFill>
              </a:defRPr>
            </a:lvl1pPr>
          </a:lstStyle>
          <a:p>
            <a:pPr>
              <a:defRPr/>
            </a:pPr>
            <a:fld id="{04C357FE-AC53-497B-AC00-BF45CC3982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62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nseling Servi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380976" cy="1472184"/>
          </a:xfrm>
          <a:prstGeom prst="rect">
            <a:avLst/>
          </a:prstGeom>
          <a:solidFill>
            <a:srgbClr val="70A4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13"/>
          <p:cNvSpPr>
            <a:spLocks noGrp="1"/>
          </p:cNvSpPr>
          <p:nvPr>
            <p:ph type="title"/>
          </p:nvPr>
        </p:nvSpPr>
        <p:spPr>
          <a:xfrm>
            <a:off x="740664" y="439674"/>
            <a:ext cx="10515600" cy="72237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9A17B"/>
                </a:solidFill>
              </a:defRPr>
            </a:lvl1pPr>
          </a:lstStyle>
          <a:p>
            <a:pPr>
              <a:defRPr/>
            </a:pPr>
            <a:fld id="{020F3ED1-04D2-444D-B923-FB70DB0E56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03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353544" cy="1481327"/>
          </a:xfrm>
          <a:prstGeom prst="rect">
            <a:avLst/>
          </a:prstGeom>
          <a:solidFill>
            <a:srgbClr val="C6A6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13"/>
          <p:cNvSpPr>
            <a:spLocks noGrp="1"/>
          </p:cNvSpPr>
          <p:nvPr>
            <p:ph type="title"/>
          </p:nvPr>
        </p:nvSpPr>
        <p:spPr>
          <a:xfrm>
            <a:off x="749808" y="439675"/>
            <a:ext cx="10515600" cy="72237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rgbClr val="A9A17B"/>
                </a:solidFill>
              </a:defRPr>
            </a:lvl1pPr>
          </a:lstStyle>
          <a:p>
            <a:pPr>
              <a:defRPr/>
            </a:pPr>
            <a:fld id="{62668153-94B0-41AC-A39F-1144578AEF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03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270248" y="2294509"/>
            <a:ext cx="691896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03" t="7279" b="6423"/>
          <a:stretch/>
        </p:blipFill>
        <p:spPr bwMode="auto">
          <a:xfrm>
            <a:off x="-1" y="0"/>
            <a:ext cx="74373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821" y="-93032"/>
            <a:ext cx="2731210" cy="19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</p:sldLayoutIdLst>
  <p:txStyles>
    <p:titleStyle>
      <a:lvl1pPr algn="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887E6E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Commonwealth Catholic Charities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001845" y="4733365"/>
            <a:ext cx="6486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Program and Resources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563087" y="6153374"/>
            <a:ext cx="3238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Denise Hill King, MS, NCC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7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80160" y="2054711"/>
            <a:ext cx="92408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Counseling Services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Individual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Family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Marriage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0160" y="3679115"/>
            <a:ext cx="51529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Anger Management Program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12-week program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Increase self control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Learn Anger reducing techniques</a:t>
            </a:r>
          </a:p>
          <a:p>
            <a:r>
              <a:rPr lang="en-US" dirty="0"/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98494" y="5303520"/>
            <a:ext cx="5443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Healthy Relationships Program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24-week program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Identity negative behaviors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dirty="0" smtClean="0"/>
              <a:t>Teach accountability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730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 in Charlottesville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1" y="2302136"/>
            <a:ext cx="413093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sz="2000" dirty="0" smtClean="0"/>
              <a:t>Adoption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sz="2000" dirty="0" smtClean="0"/>
              <a:t>Counseling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sz="2000" dirty="0" smtClean="0"/>
              <a:t>Developmental Disabilities</a:t>
            </a:r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sz="2000" dirty="0"/>
              <a:t> Pregnancy Counseling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12433" y="2302136"/>
            <a:ext cx="4238513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sz="2000" dirty="0" smtClean="0"/>
              <a:t>Group Assessments</a:t>
            </a:r>
            <a:endParaRPr lang="en-US" sz="2000" dirty="0"/>
          </a:p>
          <a:p>
            <a:pPr marL="285750" indent="-285750">
              <a:lnSpc>
                <a:spcPct val="200000"/>
              </a:lnSpc>
              <a:buFont typeface="Arial" charset="0"/>
              <a:buChar char="•"/>
            </a:pPr>
            <a:r>
              <a:rPr lang="en-US" sz="2000" dirty="0" smtClean="0"/>
              <a:t>Healthy Relationships Program: Preventing Violence and Building Stronger Families</a:t>
            </a:r>
          </a:p>
          <a:p>
            <a:pPr lvl="1">
              <a:lnSpc>
                <a:spcPct val="200000"/>
              </a:lnSpc>
            </a:pPr>
            <a:r>
              <a:rPr lang="en-US" sz="2000" dirty="0" smtClean="0"/>
              <a:t>-Available in Spanish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95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us…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8680" y="1219200"/>
            <a:ext cx="32308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Online:</a:t>
            </a:r>
          </a:p>
          <a:p>
            <a:r>
              <a:rPr lang="en-US" sz="2000" b="1" dirty="0" smtClean="0"/>
              <a:t>www.cccofva.org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07720" y="1859281"/>
            <a:ext cx="443484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Locations:</a:t>
            </a:r>
          </a:p>
          <a:p>
            <a:endParaRPr lang="en-US" dirty="0" smtClean="0"/>
          </a:p>
          <a:p>
            <a:r>
              <a:rPr lang="en-US" b="1" dirty="0" smtClean="0"/>
              <a:t>Charlottesville:</a:t>
            </a:r>
          </a:p>
          <a:p>
            <a:r>
              <a:rPr lang="en-US" dirty="0" smtClean="0"/>
              <a:t>918 Harris Street Charlottesville, VA 22903</a:t>
            </a:r>
          </a:p>
          <a:p>
            <a:r>
              <a:rPr lang="en-US" dirty="0" smtClean="0"/>
              <a:t>434-974-6880</a:t>
            </a:r>
          </a:p>
          <a:p>
            <a:endParaRPr lang="en-US" dirty="0" smtClean="0"/>
          </a:p>
          <a:p>
            <a:r>
              <a:rPr lang="en-US" b="1" dirty="0" smtClean="0"/>
              <a:t>Richmond:</a:t>
            </a:r>
          </a:p>
          <a:p>
            <a:r>
              <a:rPr lang="en-US" dirty="0" smtClean="0"/>
              <a:t>1601 Rolling Hills Drive Richmond, VA 23229</a:t>
            </a:r>
          </a:p>
          <a:p>
            <a:r>
              <a:rPr lang="en-US" dirty="0" smtClean="0"/>
              <a:t>804-285-5900</a:t>
            </a:r>
          </a:p>
          <a:p>
            <a:endParaRPr lang="en-US" dirty="0" smtClean="0"/>
          </a:p>
          <a:p>
            <a:r>
              <a:rPr lang="en-US" dirty="0" smtClean="0"/>
              <a:t>511 West Grace Street</a:t>
            </a:r>
          </a:p>
          <a:p>
            <a:r>
              <a:rPr lang="en-US" dirty="0" smtClean="0"/>
              <a:t>Richmond, VA 23220</a:t>
            </a:r>
          </a:p>
          <a:p>
            <a:r>
              <a:rPr lang="en-US" dirty="0" smtClean="0"/>
              <a:t>804-648-4177</a:t>
            </a:r>
          </a:p>
          <a:p>
            <a:endParaRPr lang="en-US" dirty="0" smtClean="0"/>
          </a:p>
          <a:p>
            <a:r>
              <a:rPr lang="en-US" b="1" dirty="0" smtClean="0"/>
              <a:t>Pregnancy Counseling Hotline</a:t>
            </a:r>
            <a:r>
              <a:rPr lang="en-US" dirty="0" smtClean="0"/>
              <a:t>: 804-615-7007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958840" y="243841"/>
            <a:ext cx="594360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Hampton Roads:</a:t>
            </a:r>
          </a:p>
          <a:p>
            <a:r>
              <a:rPr lang="en-US" sz="1600" dirty="0" smtClean="0"/>
              <a:t>12284 Warwick Blvd. Suite 1A Newport News, VA 23606</a:t>
            </a:r>
          </a:p>
          <a:p>
            <a:r>
              <a:rPr lang="en-US" sz="1600" dirty="0" smtClean="0"/>
              <a:t>757-247-3600</a:t>
            </a:r>
          </a:p>
          <a:p>
            <a:endParaRPr lang="en-US" sz="1600" dirty="0" smtClean="0"/>
          </a:p>
          <a:p>
            <a:r>
              <a:rPr lang="en-US" sz="1600" b="1" dirty="0" smtClean="0"/>
              <a:t>Norfolk:</a:t>
            </a:r>
          </a:p>
          <a:p>
            <a:r>
              <a:rPr lang="en-US" sz="1600" dirty="0" smtClean="0"/>
              <a:t>1301 Colonial Avenue Norfolk, VA 23517</a:t>
            </a:r>
          </a:p>
          <a:p>
            <a:r>
              <a:rPr lang="en-US" sz="1600" dirty="0" smtClean="0"/>
              <a:t>757-256-6272</a:t>
            </a:r>
          </a:p>
          <a:p>
            <a:endParaRPr lang="en-US" sz="1600" dirty="0" smtClean="0"/>
          </a:p>
          <a:p>
            <a:r>
              <a:rPr lang="en-US" sz="1600" b="1" dirty="0" smtClean="0"/>
              <a:t>Norton:</a:t>
            </a:r>
          </a:p>
          <a:p>
            <a:r>
              <a:rPr lang="en-US" sz="1600" dirty="0" smtClean="0"/>
              <a:t>507 Park Avenue Norton, VA 2473</a:t>
            </a:r>
          </a:p>
          <a:p>
            <a:r>
              <a:rPr lang="en-US" sz="1600" dirty="0" smtClean="0"/>
              <a:t>276-679-1195</a:t>
            </a:r>
          </a:p>
          <a:p>
            <a:endParaRPr lang="en-US" sz="1600" dirty="0" smtClean="0"/>
          </a:p>
          <a:p>
            <a:r>
              <a:rPr lang="en-US" sz="1600" b="1" dirty="0" smtClean="0"/>
              <a:t>Petersburg:</a:t>
            </a:r>
          </a:p>
          <a:p>
            <a:r>
              <a:rPr lang="en-US" sz="1600" dirty="0" smtClean="0"/>
              <a:t>325 Brown Street Petersburg, VA 23803</a:t>
            </a:r>
          </a:p>
          <a:p>
            <a:endParaRPr lang="en-US" sz="1600" dirty="0" smtClean="0"/>
          </a:p>
          <a:p>
            <a:r>
              <a:rPr lang="en-US" sz="1600" b="1" dirty="0" smtClean="0"/>
              <a:t>Roanoke:</a:t>
            </a:r>
          </a:p>
          <a:p>
            <a:r>
              <a:rPr lang="en-US" sz="1600" dirty="0" smtClean="0"/>
              <a:t>541 Luck Avenue, SW Suite 118 Roanoke, VA 24016</a:t>
            </a:r>
          </a:p>
          <a:p>
            <a:r>
              <a:rPr lang="en-US" sz="1600" dirty="0" smtClean="0"/>
              <a:t>540-342-0411</a:t>
            </a:r>
          </a:p>
          <a:p>
            <a:endParaRPr lang="en-US" sz="1600" dirty="0" smtClean="0"/>
          </a:p>
          <a:p>
            <a:r>
              <a:rPr lang="en-US" sz="1600" b="1" dirty="0" smtClean="0"/>
              <a:t>Pregnancy Counseling Hotline: </a:t>
            </a:r>
            <a:r>
              <a:rPr lang="en-US" sz="1600" dirty="0" smtClean="0"/>
              <a:t>800-296-2367</a:t>
            </a:r>
          </a:p>
          <a:p>
            <a:endParaRPr lang="en-US" sz="1600" dirty="0" smtClean="0"/>
          </a:p>
          <a:p>
            <a:r>
              <a:rPr lang="en-US" sz="1600" dirty="0" smtClean="0"/>
              <a:t>820 Campbell Ave, SW Roanoke, VA 24016</a:t>
            </a:r>
          </a:p>
          <a:p>
            <a:r>
              <a:rPr lang="en-US" sz="1600" dirty="0" smtClean="0"/>
              <a:t>540-342-7561</a:t>
            </a:r>
          </a:p>
          <a:p>
            <a:endParaRPr lang="en-US" sz="1600" dirty="0" smtClean="0"/>
          </a:p>
          <a:p>
            <a:r>
              <a:rPr lang="en-US" sz="1600" dirty="0" smtClean="0"/>
              <a:t>St. Francis House Food Pantry </a:t>
            </a:r>
          </a:p>
          <a:p>
            <a:r>
              <a:rPr lang="en-US" sz="1600" dirty="0" smtClean="0"/>
              <a:t>640-342-7561 ext. 319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6211669"/>
            <a:ext cx="45110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Guardianship</a:t>
            </a:r>
            <a:r>
              <a:rPr lang="en-US" dirty="0" smtClean="0"/>
              <a:t>: 804-733-6207</a:t>
            </a:r>
          </a:p>
          <a:p>
            <a:r>
              <a:rPr lang="en-US" b="1" dirty="0" smtClean="0"/>
              <a:t>DD Waiver: </a:t>
            </a:r>
            <a:r>
              <a:rPr lang="en-US" dirty="0" smtClean="0"/>
              <a:t>804-733-7037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418" y="2871215"/>
            <a:ext cx="10515600" cy="803343"/>
          </a:xfrm>
        </p:spPr>
        <p:txBody>
          <a:bodyPr/>
          <a:lstStyle/>
          <a:p>
            <a:pPr algn="ctr"/>
            <a:r>
              <a:rPr lang="en-US" dirty="0" smtClean="0"/>
              <a:t>The 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9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Mission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41120" y="2026920"/>
            <a:ext cx="10485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provide quality compassionate human services to all people, especially the most vulnerable, regardless of faith.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3550920"/>
            <a:ext cx="10774680" cy="784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A9A17B"/>
                </a:solidFill>
                <a:latin typeface="+mj-lt"/>
              </a:rPr>
              <a:t>Our Vision</a:t>
            </a:r>
            <a:endParaRPr lang="en-US" sz="4400" dirty="0">
              <a:solidFill>
                <a:srgbClr val="A9A17B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922520"/>
            <a:ext cx="92506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We envision a world where poverty is alleviated, people of all races and faith are treated with respect, and all are inspired to serve.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15186DC-4201-4DA7-8C10-F4B9B043F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Foundational Building Blocks…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03960" y="1676400"/>
            <a:ext cx="10195560" cy="4369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3600" dirty="0" smtClean="0"/>
              <a:t>Personal Growth &amp; Healing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3600" dirty="0" smtClean="0"/>
              <a:t>Love &amp; Belonging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3600" dirty="0" smtClean="0"/>
              <a:t>Safety  &amp; Security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3600" dirty="0" smtClean="0"/>
              <a:t>Food, Shelter &amp; Clothing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246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Food, Shelter, and Clothing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32560" y="1783080"/>
            <a:ext cx="915924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/>
              <a:t>26,213-</a:t>
            </a:r>
            <a:r>
              <a:rPr lang="en-US" sz="2000" dirty="0" smtClean="0"/>
              <a:t> individuals receive clothing, baby supplies and food at CCC’s St. Francis House food pantry in Roanoke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8,169-</a:t>
            </a:r>
            <a:r>
              <a:rPr lang="en-US" sz="2000" dirty="0" smtClean="0"/>
              <a:t> lives were impacted by CCC’s Dibert food pantry in Richmond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4.831-</a:t>
            </a:r>
            <a:r>
              <a:rPr lang="en-US" sz="2000" dirty="0" smtClean="0"/>
              <a:t> individuals were assisted with Homelessness Diversion and housing at Grace Street in Richmond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1,700-</a:t>
            </a:r>
            <a:r>
              <a:rPr lang="en-US" sz="2000" dirty="0" smtClean="0"/>
              <a:t> adults benefited from debt management assistance and housing counseling.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869</a:t>
            </a:r>
            <a:r>
              <a:rPr lang="en-US" sz="2000" dirty="0" smtClean="0"/>
              <a:t> -people received financial counseling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42-</a:t>
            </a:r>
            <a:r>
              <a:rPr lang="en-US" sz="2000" dirty="0" smtClean="0"/>
              <a:t> households were stabilized through Rapid Rehousing</a:t>
            </a:r>
            <a:endParaRPr lang="en-US" sz="2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&amp; Security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88720" y="1783080"/>
            <a:ext cx="9829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2,301 -</a:t>
            </a:r>
            <a:r>
              <a:rPr lang="en-US" sz="2000" dirty="0" smtClean="0"/>
              <a:t>refugee and immigrant children and their parents were guided through the public school systems with the help of school liaisons.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759</a:t>
            </a:r>
            <a:r>
              <a:rPr lang="en-US" sz="2000" dirty="0" smtClean="0"/>
              <a:t> -adults and children were resettled through Refugee Resettlement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768-</a:t>
            </a:r>
            <a:r>
              <a:rPr lang="en-US" sz="2000" dirty="0" smtClean="0"/>
              <a:t> people received  legal assistance through Immigration Services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504-</a:t>
            </a:r>
            <a:r>
              <a:rPr lang="en-US" sz="2000" dirty="0" smtClean="0"/>
              <a:t> refugees found jobs with the help of Employment Services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305</a:t>
            </a:r>
            <a:r>
              <a:rPr lang="en-US" sz="2000" dirty="0" smtClean="0"/>
              <a:t> -refugees and immigrants participated in English language classes.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264-</a:t>
            </a:r>
            <a:r>
              <a:rPr lang="en-US" sz="2000" dirty="0" smtClean="0"/>
              <a:t>women found love and compassion through Pregnancy Counseling Services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199-</a:t>
            </a:r>
            <a:r>
              <a:rPr lang="en-US" sz="2000" dirty="0" smtClean="0"/>
              <a:t> children were cared for in loving foster homes</a:t>
            </a:r>
            <a:endParaRPr lang="en-US" sz="2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Love &amp; Belonging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630680"/>
            <a:ext cx="1019556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135-</a:t>
            </a:r>
            <a:r>
              <a:rPr lang="en-US" sz="2000" dirty="0" smtClean="0"/>
              <a:t> individuals with developmental disabilities were given ongoing support and case management.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106-</a:t>
            </a:r>
            <a:r>
              <a:rPr lang="en-US" sz="2000" dirty="0" smtClean="0"/>
              <a:t> seniors received weekly contact and services as part of Independence for Seniors.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67</a:t>
            </a:r>
            <a:r>
              <a:rPr lang="en-US" sz="2000" dirty="0" smtClean="0"/>
              <a:t> -infants and children found forever families through adoption.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en-US" sz="2000" dirty="0" smtClean="0"/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b="1" dirty="0" smtClean="0"/>
              <a:t>115-</a:t>
            </a:r>
            <a:r>
              <a:rPr lang="en-US" sz="2000" dirty="0" smtClean="0"/>
              <a:t>vulnerable adults received legal guardianship services from CCC</a:t>
            </a:r>
            <a:endParaRPr lang="en-US" sz="2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Growth &amp; Healing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49680" y="1493520"/>
            <a:ext cx="106222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sz="2400" b="1" dirty="0" smtClean="0"/>
              <a:t>714</a:t>
            </a:r>
            <a:r>
              <a:rPr lang="en-US" sz="2400" dirty="0" smtClean="0"/>
              <a:t> -people changed their behaviors by participating in the Healthy Relationships Program (formerly Batterer's Intervention Program)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sz="2400" b="1" dirty="0" smtClean="0"/>
              <a:t>476</a:t>
            </a:r>
            <a:r>
              <a:rPr lang="en-US" sz="2400" dirty="0" smtClean="0"/>
              <a:t> -people engaged in individual and family therapy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sz="2400" b="1" dirty="0" smtClean="0"/>
              <a:t>149-</a:t>
            </a:r>
            <a:r>
              <a:rPr lang="en-US" sz="2400" dirty="0" smtClean="0"/>
              <a:t>people learned to recognize and control their anger while participating in Anger Management Groups</a:t>
            </a:r>
            <a:endParaRPr lang="en-US" sz="24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2947415"/>
            <a:ext cx="10515600" cy="803343"/>
          </a:xfrm>
        </p:spPr>
        <p:txBody>
          <a:bodyPr/>
          <a:lstStyle/>
          <a:p>
            <a:r>
              <a:rPr lang="en-US" dirty="0" smtClean="0"/>
              <a:t>List of Programs…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82039" y="194134"/>
          <a:ext cx="10454640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4880"/>
                <a:gridCol w="3484880"/>
                <a:gridCol w="3484880"/>
              </a:tblGrid>
              <a:tr h="3074494">
                <a:tc>
                  <a:txBody>
                    <a:bodyPr/>
                    <a:lstStyle/>
                    <a:p>
                      <a:r>
                        <a:rPr lang="en-US" dirty="0" smtClean="0"/>
                        <a:t>Guardianship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Developmental Disabilities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Independence for Seniors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Adoption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Foster</a:t>
                      </a:r>
                      <a:r>
                        <a:rPr lang="en-US" baseline="0" dirty="0" smtClean="0"/>
                        <a:t> Care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Interpreter</a:t>
                      </a:r>
                      <a:r>
                        <a:rPr lang="en-US" baseline="0" dirty="0" smtClean="0"/>
                        <a:t> &amp; Translation Services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School</a:t>
                      </a:r>
                      <a:r>
                        <a:rPr lang="en-US" baseline="0" dirty="0" smtClean="0"/>
                        <a:t> Social Work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Food Pantries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Baby Clothes Closet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Immigration Counseling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Seasonal Shelter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Housing Opportunities</a:t>
                      </a:r>
                      <a:r>
                        <a:rPr lang="en-US" baseline="0" dirty="0" smtClean="0"/>
                        <a:t> for Persons with AIDS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Homeless Diversion &amp; Prevention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Permanent Supportive Counseling </a:t>
                      </a:r>
                    </a:p>
                    <a:p>
                      <a:endParaRPr lang="en-US" baseline="0" dirty="0" smtClean="0"/>
                    </a:p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372026">
                <a:tc>
                  <a:txBody>
                    <a:bodyPr/>
                    <a:lstStyle/>
                    <a:p>
                      <a:r>
                        <a:rPr lang="en-US" dirty="0" smtClean="0"/>
                        <a:t>Pregnancy Counseling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i="1" dirty="0" smtClean="0"/>
                        <a:t>Individual &amp; Family Counseling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i="1" dirty="0" smtClean="0"/>
                        <a:t>Anger Management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b="1" i="1" dirty="0" smtClean="0"/>
                        <a:t>Healthy</a:t>
                      </a:r>
                      <a:r>
                        <a:rPr lang="en-US" b="1" i="1" baseline="0" dirty="0" smtClean="0"/>
                        <a:t> Relationships Program </a:t>
                      </a:r>
                    </a:p>
                    <a:p>
                      <a:endParaRPr lang="en-US" b="1" baseline="0" dirty="0" smtClean="0"/>
                    </a:p>
                    <a:p>
                      <a:r>
                        <a:rPr lang="en-US" b="0" baseline="0" dirty="0" smtClean="0"/>
                        <a:t>John School-Breaking the Solicitation Cycle</a:t>
                      </a:r>
                    </a:p>
                    <a:p>
                      <a:endParaRPr lang="en-US" b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Counseling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Housing Counseling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Employment Services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Job</a:t>
                      </a:r>
                      <a:r>
                        <a:rPr lang="en-US" baseline="0" dirty="0" smtClean="0"/>
                        <a:t> Placement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Small  Business Development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Rapid Rehousing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Refugee Resettlement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Resettlement</a:t>
                      </a:r>
                      <a:r>
                        <a:rPr lang="en-US" baseline="0" dirty="0" smtClean="0"/>
                        <a:t> Education &amp; Employment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B7500E-F068-4E6E-B08A-39E7D345FD95}" vid="{89C15824-4E3D-4BE4-8688-E871199B8B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F28F347D61FD4AB37D89D078365958" ma:contentTypeVersion="0" ma:contentTypeDescription="Create a new document." ma:contentTypeScope="" ma:versionID="2295521094ee94c375d3154741624652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990533A-14AA-4974-A9C6-0CD8E2801C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958CBFD-F611-4D99-A7BA-7DF70B9520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3D5F8-3CA1-4D3C-B981-8E6330BE9B47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213</TotalTime>
  <Words>599</Words>
  <Application>Microsoft Macintosh PowerPoint</Application>
  <PresentationFormat>Widescreen</PresentationFormat>
  <Paragraphs>163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Calibri Light</vt:lpstr>
      <vt:lpstr>Arial</vt:lpstr>
      <vt:lpstr>Office Theme</vt:lpstr>
      <vt:lpstr>Commonwealth Catholic Charities</vt:lpstr>
      <vt:lpstr>Our Mission</vt:lpstr>
      <vt:lpstr>Foundational Building Blocks…</vt:lpstr>
      <vt:lpstr>Food, Shelter, and Clothing</vt:lpstr>
      <vt:lpstr>Safety &amp; Security</vt:lpstr>
      <vt:lpstr>Love &amp; Belonging</vt:lpstr>
      <vt:lpstr>Personal Growth &amp; Healing</vt:lpstr>
      <vt:lpstr>List of Programs…</vt:lpstr>
      <vt:lpstr>PowerPoint Presentation</vt:lpstr>
      <vt:lpstr>PowerPoint Presentation</vt:lpstr>
      <vt:lpstr>Services in Charlottesville</vt:lpstr>
      <vt:lpstr>How to find us…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Dillon, Katie</dc:creator>
  <cp:lastModifiedBy>Microsoft Office User</cp:lastModifiedBy>
  <cp:revision>30</cp:revision>
  <dcterms:created xsi:type="dcterms:W3CDTF">2017-07-20T14:08:47Z</dcterms:created>
  <dcterms:modified xsi:type="dcterms:W3CDTF">2018-05-16T16:02:45Z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0x0101007BF28F347D61FD4AB37D89D078365958</vt:lpwstr>
  </property>
</Properties>
</file>