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8" r:id="rId2"/>
    <p:sldId id="259" r:id="rId3"/>
    <p:sldId id="263" r:id="rId4"/>
    <p:sldId id="261" r:id="rId5"/>
    <p:sldId id="260" r:id="rId6"/>
    <p:sldId id="262" r:id="rId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43"/>
  </p:normalViewPr>
  <p:slideViewPr>
    <p:cSldViewPr>
      <p:cViewPr varScale="1">
        <p:scale>
          <a:sx n="110" d="100"/>
          <a:sy n="110" d="100"/>
        </p:scale>
        <p:origin x="1144" y="176"/>
      </p:cViewPr>
      <p:guideLst>
        <p:guide orient="horz" pos="2160"/>
        <p:guide pos="2880"/>
      </p:guideLst>
    </p:cSldViewPr>
  </p:slideViewPr>
  <p:notesTextViewPr>
    <p:cViewPr>
      <p:scale>
        <a:sx n="1" d="1"/>
        <a:sy n="1" d="1"/>
      </p:scale>
      <p:origin x="0" y="0"/>
    </p:cViewPr>
  </p:notesTextViewPr>
  <p:notesViewPr>
    <p:cSldViewPr>
      <p:cViewPr varScale="1">
        <p:scale>
          <a:sx n="69" d="100"/>
          <a:sy n="69" d="100"/>
        </p:scale>
        <p:origin x="-1632" y="-6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998F0049-EC9D-4C6A-8AAF-5554F97921E4}" type="datetimeFigureOut">
              <a:rPr lang="en-US" smtClean="0"/>
              <a:pPr/>
              <a:t>5/7/18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8841C75F-93B8-43BE-A126-7F91B5A079A0}" type="slidenum">
              <a:rPr lang="en-US" smtClean="0"/>
              <a:pPr/>
              <a:t>‹#›</a:t>
            </a:fld>
            <a:endParaRPr lang="en-US"/>
          </a:p>
        </p:txBody>
      </p:sp>
    </p:spTree>
    <p:extLst>
      <p:ext uri="{BB962C8B-B14F-4D97-AF65-F5344CB8AC3E}">
        <p14:creationId xmlns:p14="http://schemas.microsoft.com/office/powerpoint/2010/main" val="36571171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endParaRPr lang="en-US" dirty="0" smtClean="0"/>
          </a:p>
          <a:p>
            <a:pPr eaLnBrk="1" hangingPunct="1"/>
            <a:r>
              <a:rPr lang="en-US" b="1" dirty="0" smtClean="0"/>
              <a:t>Introduction</a:t>
            </a:r>
          </a:p>
          <a:p>
            <a:pPr eaLnBrk="1" hangingPunct="1"/>
            <a:endParaRPr lang="en-US" b="1" dirty="0"/>
          </a:p>
          <a:p>
            <a:pPr eaLnBrk="1" hangingPunct="1"/>
            <a:r>
              <a:rPr lang="en-US" b="1" dirty="0" smtClean="0"/>
              <a:t>A lot of the information is applicable to other minority populations.</a:t>
            </a:r>
          </a:p>
          <a:p>
            <a:pPr eaLnBrk="1" hangingPunct="1"/>
            <a:endParaRPr lang="en-US" b="1" baseline="0" dirty="0"/>
          </a:p>
          <a:p>
            <a:pPr eaLnBrk="1" hangingPunct="1"/>
            <a:endParaRPr lang="en-US" baseline="0" dirty="0" smtClean="0"/>
          </a:p>
          <a:p>
            <a:pPr eaLnBrk="1" hangingPunct="1"/>
            <a:endParaRPr lang="en-US" dirty="0" smtClean="0">
              <a:solidFill>
                <a:srgbClr val="FF0000"/>
              </a:solidFill>
            </a:endParaRPr>
          </a:p>
          <a:p>
            <a:pPr eaLnBrk="1" hangingPunct="1"/>
            <a:endParaRPr lang="en-US" dirty="0" smtClean="0"/>
          </a:p>
          <a:p>
            <a:endParaRPr lang="en-US" dirty="0"/>
          </a:p>
        </p:txBody>
      </p:sp>
      <p:sp>
        <p:nvSpPr>
          <p:cNvPr id="4" name="Slide Number Placeholder 3"/>
          <p:cNvSpPr>
            <a:spLocks noGrp="1"/>
          </p:cNvSpPr>
          <p:nvPr>
            <p:ph type="sldNum" sz="quarter" idx="10"/>
          </p:nvPr>
        </p:nvSpPr>
        <p:spPr/>
        <p:txBody>
          <a:bodyPr/>
          <a:lstStyle/>
          <a:p>
            <a:fld id="{EB32F0BF-82F3-400B-B957-DDBAD35D3BE2}" type="slidenum">
              <a:rPr lang="en-US" smtClean="0">
                <a:solidFill>
                  <a:prstClr val="black"/>
                </a:solidFill>
              </a:rPr>
              <a:pPr/>
              <a:t>1</a:t>
            </a:fld>
            <a:endParaRPr lang="en-US" dirty="0">
              <a:solidFill>
                <a:prstClr val="black"/>
              </a:solidFill>
            </a:endParaRPr>
          </a:p>
        </p:txBody>
      </p:sp>
      <p:sp>
        <p:nvSpPr>
          <p:cNvPr id="6" name="Footer Placeholder 5"/>
          <p:cNvSpPr>
            <a:spLocks noGrp="1"/>
          </p:cNvSpPr>
          <p:nvPr>
            <p:ph type="ftr" sz="quarter" idx="11"/>
          </p:nvPr>
        </p:nvSpPr>
        <p:spPr/>
        <p:txBody>
          <a:bodyPr/>
          <a:lstStyle/>
          <a:p>
            <a:endParaRPr lang="en-US" dirty="0">
              <a:solidFill>
                <a:prstClr val="black"/>
              </a:solidFill>
            </a:endParaRPr>
          </a:p>
        </p:txBody>
      </p:sp>
    </p:spTree>
    <p:extLst>
      <p:ext uri="{BB962C8B-B14F-4D97-AF65-F5344CB8AC3E}">
        <p14:creationId xmlns:p14="http://schemas.microsoft.com/office/powerpoint/2010/main" val="11694678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endParaRPr lang="en-US" dirty="0" smtClean="0">
              <a:solidFill>
                <a:srgbClr val="FF0000"/>
              </a:solidFill>
            </a:endParaRPr>
          </a:p>
          <a:p>
            <a:pPr eaLnBrk="1" hangingPunct="1"/>
            <a:endParaRPr lang="en-US" dirty="0" smtClean="0"/>
          </a:p>
          <a:p>
            <a:endParaRPr lang="en-US" dirty="0"/>
          </a:p>
        </p:txBody>
      </p:sp>
      <p:sp>
        <p:nvSpPr>
          <p:cNvPr id="4" name="Slide Number Placeholder 3"/>
          <p:cNvSpPr>
            <a:spLocks noGrp="1"/>
          </p:cNvSpPr>
          <p:nvPr>
            <p:ph type="sldNum" sz="quarter" idx="10"/>
          </p:nvPr>
        </p:nvSpPr>
        <p:spPr/>
        <p:txBody>
          <a:bodyPr/>
          <a:lstStyle/>
          <a:p>
            <a:fld id="{EB32F0BF-82F3-400B-B957-DDBAD35D3BE2}" type="slidenum">
              <a:rPr lang="en-US" smtClean="0">
                <a:solidFill>
                  <a:prstClr val="black"/>
                </a:solidFill>
              </a:rPr>
              <a:pPr/>
              <a:t>2</a:t>
            </a:fld>
            <a:endParaRPr lang="en-US" dirty="0">
              <a:solidFill>
                <a:prstClr val="black"/>
              </a:solidFill>
            </a:endParaRPr>
          </a:p>
        </p:txBody>
      </p:sp>
      <p:sp>
        <p:nvSpPr>
          <p:cNvPr id="6" name="Footer Placeholder 5"/>
          <p:cNvSpPr>
            <a:spLocks noGrp="1"/>
          </p:cNvSpPr>
          <p:nvPr>
            <p:ph type="ftr" sz="quarter" idx="11"/>
          </p:nvPr>
        </p:nvSpPr>
        <p:spPr/>
        <p:txBody>
          <a:bodyPr/>
          <a:lstStyle/>
          <a:p>
            <a:endParaRPr lang="en-US" dirty="0">
              <a:solidFill>
                <a:prstClr val="black"/>
              </a:solidFill>
            </a:endParaRPr>
          </a:p>
        </p:txBody>
      </p:sp>
    </p:spTree>
    <p:extLst>
      <p:ext uri="{BB962C8B-B14F-4D97-AF65-F5344CB8AC3E}">
        <p14:creationId xmlns:p14="http://schemas.microsoft.com/office/powerpoint/2010/main" val="14756831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eaLnBrk="1" hangingPunct="1"/>
            <a:r>
              <a:rPr lang="en-US" b="1" dirty="0" smtClean="0"/>
              <a:t>EDUCATION IS A GREAT EQUALIZER!</a:t>
            </a:r>
          </a:p>
          <a:p>
            <a:pPr eaLnBrk="1" hangingPunct="1"/>
            <a:endParaRPr lang="en-US" b="1" dirty="0" smtClean="0"/>
          </a:p>
          <a:p>
            <a:r>
              <a:rPr lang="en-US" dirty="0" smtClean="0">
                <a:latin typeface="Cambria" panose="02040503050406030204" pitchFamily="18" charset="0"/>
              </a:rPr>
              <a:t>79% of Latinos do not have college degrees.  (National Conference of State Legislatures April 2012)</a:t>
            </a:r>
          </a:p>
          <a:p>
            <a:endParaRPr lang="en-US" dirty="0">
              <a:latin typeface="Cambria" panose="02040503050406030204" pitchFamily="18" charset="0"/>
            </a:endParaRPr>
          </a:p>
          <a:p>
            <a:r>
              <a:rPr lang="en-US" dirty="0" smtClean="0">
                <a:latin typeface="Cambria" panose="02040503050406030204" pitchFamily="18" charset="0"/>
              </a:rPr>
              <a:t>87% say college education is extremely or very important.</a:t>
            </a:r>
          </a:p>
          <a:p>
            <a:endParaRPr lang="en-US" dirty="0">
              <a:latin typeface="Cambria" panose="02040503050406030204" pitchFamily="18" charset="0"/>
            </a:endParaRPr>
          </a:p>
          <a:p>
            <a:r>
              <a:rPr lang="en-US" dirty="0" smtClean="0">
                <a:latin typeface="Cambria" panose="02040503050406030204" pitchFamily="18" charset="0"/>
              </a:rPr>
              <a:t>Estimated 36% do not have high school diplomas or GEDs.</a:t>
            </a:r>
          </a:p>
          <a:p>
            <a:endParaRPr lang="en-US" b="1" dirty="0">
              <a:latin typeface="Cambria" panose="02040503050406030204" pitchFamily="18" charset="0"/>
            </a:endParaRPr>
          </a:p>
          <a:p>
            <a:r>
              <a:rPr lang="en-US" b="1" dirty="0" smtClean="0">
                <a:latin typeface="Cambria" panose="02040503050406030204" pitchFamily="18" charset="0"/>
              </a:rPr>
              <a:t>Language barriers:  </a:t>
            </a:r>
            <a:r>
              <a:rPr lang="en-US" dirty="0" smtClean="0">
                <a:latin typeface="Cambria" panose="02040503050406030204" pitchFamily="18" charset="0"/>
              </a:rPr>
              <a:t>ESL tutors, classes</a:t>
            </a:r>
            <a:endParaRPr lang="en-US" b="1" dirty="0" smtClean="0">
              <a:latin typeface="Cambria" panose="02040503050406030204" pitchFamily="18" charset="0"/>
            </a:endParaRPr>
          </a:p>
          <a:p>
            <a:endParaRPr lang="en-US" b="1" dirty="0">
              <a:latin typeface="Cambria" panose="02040503050406030204" pitchFamily="18" charset="0"/>
            </a:endParaRPr>
          </a:p>
          <a:p>
            <a:r>
              <a:rPr lang="en-US" b="1" dirty="0" smtClean="0">
                <a:latin typeface="Cambria" panose="02040503050406030204" pitchFamily="18" charset="0"/>
              </a:rPr>
              <a:t>Stereotypes</a:t>
            </a:r>
            <a:r>
              <a:rPr lang="en-US" dirty="0" smtClean="0">
                <a:latin typeface="Cambria" panose="02040503050406030204" pitchFamily="18" charset="0"/>
              </a:rPr>
              <a:t> may be perpetuated because of the education gap.  Professional jobs are experiencing the greatest growth and they require higher levels of education.</a:t>
            </a:r>
          </a:p>
          <a:p>
            <a:endParaRPr lang="en-US" b="1" dirty="0">
              <a:latin typeface="Cambria" panose="02040503050406030204" pitchFamily="18" charset="0"/>
            </a:endParaRPr>
          </a:p>
          <a:p>
            <a:r>
              <a:rPr lang="en-US" b="1" dirty="0" smtClean="0">
                <a:latin typeface="Cambria" panose="02040503050406030204" pitchFamily="18" charset="0"/>
              </a:rPr>
              <a:t>Latino culture:  </a:t>
            </a:r>
            <a:r>
              <a:rPr lang="en-US" dirty="0" smtClean="0">
                <a:latin typeface="Cambria" panose="02040503050406030204" pitchFamily="18" charset="0"/>
              </a:rPr>
              <a:t>Family is #1, and many minority women of working age, including Latinas, have chosen to stay home or work part-time.  Some have found it too difficult to balance family and work (i.e., keep them separate.  Despite financial strain, more Latinas are leaving their jobs to raise their children  (Adecco). Help/encourage them find affordable child care (community organization?) and have back up available.</a:t>
            </a:r>
          </a:p>
          <a:p>
            <a:endParaRPr lang="en-US" dirty="0">
              <a:latin typeface="Cambria" panose="02040503050406030204" pitchFamily="18" charset="0"/>
            </a:endParaRPr>
          </a:p>
          <a:p>
            <a:r>
              <a:rPr lang="en-US" b="1" dirty="0" smtClean="0">
                <a:latin typeface="Cambria" panose="02040503050406030204" pitchFamily="18" charset="0"/>
              </a:rPr>
              <a:t>Pride</a:t>
            </a:r>
            <a:r>
              <a:rPr lang="en-US" dirty="0" smtClean="0">
                <a:latin typeface="Cambria" panose="02040503050406030204" pitchFamily="18" charset="0"/>
              </a:rPr>
              <a:t>, or fear of being perceived negatively or fear of losing job may keep minority employees from asking questions.  Many prefer to be agreeable, to not challenge authority, to avoid criticism, and to stay silent when they don’t understand.  Service providers: be knowledgeable of Latino culture, ask what concerns they have, help them better understand what’s OK and what’s not OK in the American workplace.  Teach them how to use LinkedIn.</a:t>
            </a:r>
          </a:p>
          <a:p>
            <a:endParaRPr lang="en-US" b="1" dirty="0">
              <a:latin typeface="Cambria" panose="02040503050406030204" pitchFamily="18" charset="0"/>
            </a:endParaRPr>
          </a:p>
          <a:p>
            <a:r>
              <a:rPr lang="en-US" b="1" dirty="0" smtClean="0">
                <a:latin typeface="Cambria" panose="02040503050406030204" pitchFamily="18" charset="0"/>
              </a:rPr>
              <a:t>Hand out folders.</a:t>
            </a:r>
            <a:endParaRPr lang="en-US" b="1" dirty="0" smtClean="0"/>
          </a:p>
          <a:p>
            <a:pPr eaLnBrk="1" hangingPunct="1"/>
            <a:endParaRPr lang="en-US" dirty="0" smtClean="0"/>
          </a:p>
          <a:p>
            <a:pPr eaLnBrk="1" hangingPunct="1"/>
            <a:endParaRPr lang="en-US" dirty="0" smtClean="0">
              <a:solidFill>
                <a:srgbClr val="FF0000"/>
              </a:solidFill>
            </a:endParaRPr>
          </a:p>
          <a:p>
            <a:pPr eaLnBrk="1" hangingPunct="1"/>
            <a:endParaRPr lang="en-US" dirty="0" smtClean="0"/>
          </a:p>
          <a:p>
            <a:endParaRPr lang="en-US" dirty="0"/>
          </a:p>
        </p:txBody>
      </p:sp>
      <p:sp>
        <p:nvSpPr>
          <p:cNvPr id="4" name="Slide Number Placeholder 3"/>
          <p:cNvSpPr>
            <a:spLocks noGrp="1"/>
          </p:cNvSpPr>
          <p:nvPr>
            <p:ph type="sldNum" sz="quarter" idx="10"/>
          </p:nvPr>
        </p:nvSpPr>
        <p:spPr/>
        <p:txBody>
          <a:bodyPr/>
          <a:lstStyle/>
          <a:p>
            <a:fld id="{EB32F0BF-82F3-400B-B957-DDBAD35D3BE2}" type="slidenum">
              <a:rPr lang="en-US" smtClean="0">
                <a:solidFill>
                  <a:prstClr val="black"/>
                </a:solidFill>
              </a:rPr>
              <a:pPr/>
              <a:t>3</a:t>
            </a:fld>
            <a:endParaRPr lang="en-US" dirty="0">
              <a:solidFill>
                <a:prstClr val="black"/>
              </a:solidFill>
            </a:endParaRPr>
          </a:p>
        </p:txBody>
      </p:sp>
      <p:sp>
        <p:nvSpPr>
          <p:cNvPr id="6" name="Footer Placeholder 5"/>
          <p:cNvSpPr>
            <a:spLocks noGrp="1"/>
          </p:cNvSpPr>
          <p:nvPr>
            <p:ph type="ftr" sz="quarter" idx="11"/>
          </p:nvPr>
        </p:nvSpPr>
        <p:spPr/>
        <p:txBody>
          <a:bodyPr/>
          <a:lstStyle/>
          <a:p>
            <a:endParaRPr lang="en-US" dirty="0">
              <a:solidFill>
                <a:prstClr val="black"/>
              </a:solidFill>
            </a:endParaRPr>
          </a:p>
        </p:txBody>
      </p:sp>
    </p:spTree>
    <p:extLst>
      <p:ext uri="{BB962C8B-B14F-4D97-AF65-F5344CB8AC3E}">
        <p14:creationId xmlns:p14="http://schemas.microsoft.com/office/powerpoint/2010/main" val="5180628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endParaRPr lang="en-US" dirty="0" smtClean="0">
              <a:solidFill>
                <a:srgbClr val="FF0000"/>
              </a:solidFill>
            </a:endParaRPr>
          </a:p>
          <a:p>
            <a:pPr eaLnBrk="1" hangingPunct="1"/>
            <a:endParaRPr lang="en-US" dirty="0" smtClean="0"/>
          </a:p>
          <a:p>
            <a:endParaRPr lang="en-US" dirty="0"/>
          </a:p>
        </p:txBody>
      </p:sp>
      <p:sp>
        <p:nvSpPr>
          <p:cNvPr id="4" name="Slide Number Placeholder 3"/>
          <p:cNvSpPr>
            <a:spLocks noGrp="1"/>
          </p:cNvSpPr>
          <p:nvPr>
            <p:ph type="sldNum" sz="quarter" idx="10"/>
          </p:nvPr>
        </p:nvSpPr>
        <p:spPr/>
        <p:txBody>
          <a:bodyPr/>
          <a:lstStyle/>
          <a:p>
            <a:fld id="{EB32F0BF-82F3-400B-B957-DDBAD35D3BE2}" type="slidenum">
              <a:rPr lang="en-US" smtClean="0">
                <a:solidFill>
                  <a:prstClr val="black"/>
                </a:solidFill>
              </a:rPr>
              <a:pPr/>
              <a:t>4</a:t>
            </a:fld>
            <a:endParaRPr lang="en-US" dirty="0">
              <a:solidFill>
                <a:prstClr val="black"/>
              </a:solidFill>
            </a:endParaRPr>
          </a:p>
        </p:txBody>
      </p:sp>
      <p:sp>
        <p:nvSpPr>
          <p:cNvPr id="6" name="Footer Placeholder 5"/>
          <p:cNvSpPr>
            <a:spLocks noGrp="1"/>
          </p:cNvSpPr>
          <p:nvPr>
            <p:ph type="ftr" sz="quarter" idx="11"/>
          </p:nvPr>
        </p:nvSpPr>
        <p:spPr>
          <a:xfrm>
            <a:off x="1828800" y="5105400"/>
            <a:ext cx="3037840" cy="464820"/>
          </a:xfrm>
        </p:spPr>
        <p:txBody>
          <a:bodyPr/>
          <a:lstStyle/>
          <a:p>
            <a:endParaRPr lang="en-US" dirty="0">
              <a:solidFill>
                <a:prstClr val="black"/>
              </a:solidFill>
            </a:endParaRPr>
          </a:p>
        </p:txBody>
      </p:sp>
    </p:spTree>
    <p:extLst>
      <p:ext uri="{BB962C8B-B14F-4D97-AF65-F5344CB8AC3E}">
        <p14:creationId xmlns:p14="http://schemas.microsoft.com/office/powerpoint/2010/main" val="11835645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eaLnBrk="1" hangingPunct="1"/>
            <a:r>
              <a:rPr lang="en-US" dirty="0" smtClean="0"/>
              <a:t>VWC:  </a:t>
            </a:r>
            <a:r>
              <a:rPr lang="en-US" dirty="0" err="1" smtClean="0"/>
              <a:t>UVa</a:t>
            </a:r>
            <a:r>
              <a:rPr lang="en-US" dirty="0" smtClean="0"/>
              <a:t> HR</a:t>
            </a:r>
            <a:r>
              <a:rPr lang="en-US" baseline="0" dirty="0" smtClean="0"/>
              <a:t> alternating weeks (resume, interview, applications)</a:t>
            </a:r>
            <a:endParaRPr lang="en-US" dirty="0" smtClean="0"/>
          </a:p>
          <a:p>
            <a:pPr eaLnBrk="1" hangingPunct="1"/>
            <a:endParaRPr lang="en-US" dirty="0" smtClean="0"/>
          </a:p>
          <a:p>
            <a:pPr eaLnBrk="1" hangingPunct="1"/>
            <a:r>
              <a:rPr lang="en-US" dirty="0" smtClean="0"/>
              <a:t>DJC:  same as above;</a:t>
            </a:r>
            <a:r>
              <a:rPr lang="en-US" baseline="0" dirty="0" smtClean="0"/>
              <a:t> Go Admin and Go Driver</a:t>
            </a:r>
          </a:p>
          <a:p>
            <a:pPr eaLnBrk="1" hangingPunct="1"/>
            <a:endParaRPr lang="en-US" baseline="0" dirty="0" smtClean="0"/>
          </a:p>
          <a:p>
            <a:pPr eaLnBrk="1" hangingPunct="1"/>
            <a:r>
              <a:rPr lang="en-US" baseline="0" dirty="0" smtClean="0"/>
              <a:t>Facilities:  annual April interviewing and selection, new hires start in June or July</a:t>
            </a:r>
          </a:p>
          <a:p>
            <a:pPr eaLnBrk="1" hangingPunct="1"/>
            <a:endParaRPr lang="en-US" baseline="0" dirty="0" smtClean="0"/>
          </a:p>
          <a:p>
            <a:pPr eaLnBrk="1" hangingPunct="1"/>
            <a:r>
              <a:rPr lang="en-US" baseline="0" dirty="0" smtClean="0"/>
              <a:t>Recruiting Events (Virginia State University, Military Vets, Community Job Fair)</a:t>
            </a:r>
            <a:endParaRPr lang="en-US" dirty="0" smtClean="0"/>
          </a:p>
          <a:p>
            <a:endParaRPr lang="en-US" dirty="0" smtClean="0"/>
          </a:p>
          <a:p>
            <a:r>
              <a:rPr lang="en-US" dirty="0" smtClean="0"/>
              <a:t>ESL classes:  Facilities is really good about this. </a:t>
            </a:r>
          </a:p>
          <a:p>
            <a:endParaRPr lang="en-US" dirty="0" smtClean="0"/>
          </a:p>
          <a:p>
            <a:r>
              <a:rPr lang="en-US" dirty="0" smtClean="0"/>
              <a:t>Recruitment</a:t>
            </a:r>
            <a:r>
              <a:rPr lang="en-US" baseline="0" dirty="0" smtClean="0"/>
              <a:t> Advertising List:  posted on our website, we refer our managers to it so they know</a:t>
            </a:r>
            <a:r>
              <a:rPr lang="en-US" dirty="0" smtClean="0"/>
              <a:t> where they can advertise to attract diverse applicants.  Do you know of any we should add?  Let us know!</a:t>
            </a:r>
          </a:p>
          <a:p>
            <a:endParaRPr lang="en-US" dirty="0" smtClean="0"/>
          </a:p>
          <a:p>
            <a:r>
              <a:rPr lang="en-US" dirty="0" smtClean="0"/>
              <a:t>VCAC:  Virginia College Advising Corps, then called the College Guide Program, in fall 2005 to address the widening gap in college access for low income, first generation, and under-represented students.  The Corps places recent </a:t>
            </a:r>
            <a:r>
              <a:rPr lang="en-US" dirty="0" err="1" smtClean="0"/>
              <a:t>U.Va</a:t>
            </a:r>
            <a:r>
              <a:rPr lang="en-US" dirty="0" smtClean="0"/>
              <a:t>. graduates in high schools throughout the Commonwealth to work alongside counselors and other college access organizations. College Advisers serve full-time in their placement sites for two years.  They become mentors within the school setting, and are often the key resource for students to persist in their education beyond high-school.  Our goal is to encourage and assist high school students with college applications, financial aid, scholarship searches, and making the transition to post-secondary education, in an effort to raise the percentage of Virginia students who attend and complete college. </a:t>
            </a:r>
          </a:p>
          <a:p>
            <a:endParaRPr lang="en-US" dirty="0"/>
          </a:p>
          <a:p>
            <a:r>
              <a:rPr lang="en-US" dirty="0" smtClean="0"/>
              <a:t>TSG flyer in folder.</a:t>
            </a:r>
            <a:endParaRPr lang="en-US" dirty="0"/>
          </a:p>
        </p:txBody>
      </p:sp>
      <p:sp>
        <p:nvSpPr>
          <p:cNvPr id="4" name="Slide Number Placeholder 3"/>
          <p:cNvSpPr>
            <a:spLocks noGrp="1"/>
          </p:cNvSpPr>
          <p:nvPr>
            <p:ph type="sldNum" sz="quarter" idx="10"/>
          </p:nvPr>
        </p:nvSpPr>
        <p:spPr/>
        <p:txBody>
          <a:bodyPr/>
          <a:lstStyle/>
          <a:p>
            <a:fld id="{EB32F0BF-82F3-400B-B957-DDBAD35D3BE2}" type="slidenum">
              <a:rPr lang="en-US" smtClean="0">
                <a:solidFill>
                  <a:prstClr val="black"/>
                </a:solidFill>
              </a:rPr>
              <a:pPr/>
              <a:t>5</a:t>
            </a:fld>
            <a:endParaRPr lang="en-US" dirty="0">
              <a:solidFill>
                <a:prstClr val="black"/>
              </a:solidFill>
            </a:endParaRPr>
          </a:p>
        </p:txBody>
      </p:sp>
      <p:sp>
        <p:nvSpPr>
          <p:cNvPr id="6" name="Footer Placeholder 5"/>
          <p:cNvSpPr>
            <a:spLocks noGrp="1"/>
          </p:cNvSpPr>
          <p:nvPr>
            <p:ph type="ftr" sz="quarter" idx="11"/>
          </p:nvPr>
        </p:nvSpPr>
        <p:spPr/>
        <p:txBody>
          <a:bodyPr/>
          <a:lstStyle/>
          <a:p>
            <a:endParaRPr lang="en-US" dirty="0">
              <a:solidFill>
                <a:prstClr val="black"/>
              </a:solidFill>
            </a:endParaRPr>
          </a:p>
        </p:txBody>
      </p:sp>
    </p:spTree>
    <p:extLst>
      <p:ext uri="{BB962C8B-B14F-4D97-AF65-F5344CB8AC3E}">
        <p14:creationId xmlns:p14="http://schemas.microsoft.com/office/powerpoint/2010/main" val="290587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9200" y="685800"/>
            <a:ext cx="4648200" cy="3486150"/>
          </a:xfrm>
        </p:spPr>
      </p:sp>
      <p:sp>
        <p:nvSpPr>
          <p:cNvPr id="3" name="Notes Placeholder 2"/>
          <p:cNvSpPr>
            <a:spLocks noGrp="1"/>
          </p:cNvSpPr>
          <p:nvPr>
            <p:ph type="body" idx="1"/>
          </p:nvPr>
        </p:nvSpPr>
        <p:spPr>
          <a:xfrm>
            <a:off x="381000" y="4419600"/>
            <a:ext cx="5608320" cy="4183380"/>
          </a:xfrm>
        </p:spPr>
        <p:txBody>
          <a:bodyPr>
            <a:normAutofit/>
          </a:bodyPr>
          <a:lstStyle/>
          <a:p>
            <a:pPr eaLnBrk="1" hangingPunct="1"/>
            <a:r>
              <a:rPr lang="en-US" dirty="0" smtClean="0"/>
              <a:t>VWC and DJC already mentioned.</a:t>
            </a:r>
          </a:p>
          <a:p>
            <a:pPr eaLnBrk="1" hangingPunct="1"/>
            <a:endParaRPr lang="en-US" dirty="0" smtClean="0"/>
          </a:p>
          <a:p>
            <a:pPr eaLnBrk="1" hangingPunct="1"/>
            <a:r>
              <a:rPr lang="en-US" dirty="0" smtClean="0"/>
              <a:t>Education mentioned.</a:t>
            </a:r>
          </a:p>
          <a:p>
            <a:pPr eaLnBrk="1" hangingPunct="1"/>
            <a:endParaRPr lang="en-US" dirty="0" smtClean="0"/>
          </a:p>
          <a:p>
            <a:pPr eaLnBrk="1" hangingPunct="1"/>
            <a:r>
              <a:rPr lang="en-US" dirty="0" smtClean="0"/>
              <a:t>Community events:  what’s going on in the city and county?  Community Job</a:t>
            </a:r>
            <a:r>
              <a:rPr lang="en-US" baseline="0" dirty="0" smtClean="0"/>
              <a:t> Fair at JPJ last week.</a:t>
            </a:r>
          </a:p>
          <a:p>
            <a:pPr eaLnBrk="1" hangingPunct="1"/>
            <a:endParaRPr lang="en-US" baseline="0" dirty="0" smtClean="0"/>
          </a:p>
          <a:p>
            <a:pPr eaLnBrk="1" hangingPunct="1"/>
            <a:r>
              <a:rPr lang="en-US" baseline="0" dirty="0" smtClean="0"/>
              <a:t>Network—everyone you know.  LinkedIn can be a good resource.  </a:t>
            </a:r>
            <a:endParaRPr lang="en-US" dirty="0" smtClean="0"/>
          </a:p>
          <a:p>
            <a:pPr eaLnBrk="1" hangingPunct="1"/>
            <a:endParaRPr lang="en-US" dirty="0" smtClean="0"/>
          </a:p>
          <a:p>
            <a:endParaRPr lang="en-US" dirty="0"/>
          </a:p>
        </p:txBody>
      </p:sp>
      <p:sp>
        <p:nvSpPr>
          <p:cNvPr id="4" name="Slide Number Placeholder 3"/>
          <p:cNvSpPr>
            <a:spLocks noGrp="1"/>
          </p:cNvSpPr>
          <p:nvPr>
            <p:ph type="sldNum" sz="quarter" idx="10"/>
          </p:nvPr>
        </p:nvSpPr>
        <p:spPr/>
        <p:txBody>
          <a:bodyPr/>
          <a:lstStyle/>
          <a:p>
            <a:fld id="{EB32F0BF-82F3-400B-B957-DDBAD35D3BE2}" type="slidenum">
              <a:rPr lang="en-US" smtClean="0">
                <a:solidFill>
                  <a:prstClr val="black"/>
                </a:solidFill>
              </a:rPr>
              <a:pPr/>
              <a:t>6</a:t>
            </a:fld>
            <a:endParaRPr lang="en-US" dirty="0">
              <a:solidFill>
                <a:prstClr val="black"/>
              </a:solidFill>
            </a:endParaRPr>
          </a:p>
        </p:txBody>
      </p:sp>
      <p:sp>
        <p:nvSpPr>
          <p:cNvPr id="6" name="Footer Placeholder 5"/>
          <p:cNvSpPr>
            <a:spLocks noGrp="1"/>
          </p:cNvSpPr>
          <p:nvPr>
            <p:ph type="ftr" sz="quarter" idx="11"/>
          </p:nvPr>
        </p:nvSpPr>
        <p:spPr/>
        <p:txBody>
          <a:bodyPr/>
          <a:lstStyle/>
          <a:p>
            <a:endParaRPr lang="en-US" dirty="0">
              <a:solidFill>
                <a:prstClr val="black"/>
              </a:solidFill>
            </a:endParaRPr>
          </a:p>
        </p:txBody>
      </p:sp>
    </p:spTree>
    <p:extLst>
      <p:ext uri="{BB962C8B-B14F-4D97-AF65-F5344CB8AC3E}">
        <p14:creationId xmlns:p14="http://schemas.microsoft.com/office/powerpoint/2010/main" val="9120603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5" descr="HR_or_LOGO"/>
          <p:cNvPicPr>
            <a:picLocks noChangeAspect="1" noChangeArrowheads="1"/>
          </p:cNvPicPr>
          <p:nvPr/>
        </p:nvPicPr>
        <p:blipFill>
          <a:blip r:embed="rId2" cstate="print"/>
          <a:srcRect/>
          <a:stretch>
            <a:fillRect/>
          </a:stretch>
        </p:blipFill>
        <p:spPr bwMode="auto">
          <a:xfrm>
            <a:off x="6324600" y="6035675"/>
            <a:ext cx="2590800" cy="536575"/>
          </a:xfrm>
          <a:prstGeom prst="rect">
            <a:avLst/>
          </a:prstGeom>
          <a:noFill/>
          <a:ln w="9525">
            <a:noFill/>
            <a:miter lim="800000"/>
            <a:headEnd/>
            <a:tailEnd/>
          </a:ln>
        </p:spPr>
      </p:pic>
      <p:sp>
        <p:nvSpPr>
          <p:cNvPr id="2" name="Title 1"/>
          <p:cNvSpPr>
            <a:spLocks noGrp="1"/>
          </p:cNvSpPr>
          <p:nvPr>
            <p:ph type="ctrTitle"/>
          </p:nvPr>
        </p:nvSpPr>
        <p:spPr>
          <a:xfrm>
            <a:off x="685800" y="2130425"/>
            <a:ext cx="7772400" cy="1470025"/>
          </a:xfrm>
        </p:spPr>
        <p:txBody>
          <a:bodyPr/>
          <a:lstStyle>
            <a:lvl1pPr>
              <a:defRPr>
                <a:latin typeface="Calibri"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atin typeface="Calibri"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a:defRPr/>
            </a:lvl1pPr>
          </a:lstStyle>
          <a:p>
            <a:endParaRPr lang="en-US" dirty="0">
              <a:solidFill>
                <a:srgbClr val="000000"/>
              </a:solidFill>
            </a:endParaRPr>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a:defRPr/>
            </a:lvl1pPr>
          </a:lstStyle>
          <a:p>
            <a:endParaRPr lang="en-US" dirty="0">
              <a:solidFill>
                <a:srgbClr val="000000"/>
              </a:solidFill>
            </a:endParaRPr>
          </a:p>
        </p:txBody>
      </p:sp>
      <p:sp>
        <p:nvSpPr>
          <p:cNvPr id="7" name="Rectangle 6"/>
          <p:cNvSpPr>
            <a:spLocks noGrp="1" noChangeArrowheads="1"/>
          </p:cNvSpPr>
          <p:nvPr>
            <p:ph type="sldNum" sz="quarter" idx="12"/>
          </p:nvPr>
        </p:nvSpPr>
        <p:spPr/>
        <p:txBody>
          <a:bodyPr/>
          <a:lstStyle>
            <a:lvl1pPr>
              <a:defRPr/>
            </a:lvl1pPr>
          </a:lstStyle>
          <a:p>
            <a:fld id="{9550C133-76DB-4B82-8C46-644609DF3754}"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856298814"/>
      </p:ext>
    </p:extLst>
  </p:cSld>
  <p:clrMapOvr>
    <a:masterClrMapping/>
  </p:clrMapOvr>
  <p:transition spd="slow">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a:defRPr/>
            </a:lvl1pPr>
          </a:lstStyle>
          <a:p>
            <a:endParaRPr lang="en-US" dirty="0">
              <a:solidFill>
                <a:srgbClr val="000000"/>
              </a:solidFill>
            </a:endParaRPr>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a:defRPr/>
            </a:lvl1pPr>
          </a:lstStyle>
          <a:p>
            <a:endParaRPr lang="en-US" dirty="0">
              <a:solidFill>
                <a:srgbClr val="000000"/>
              </a:solidFill>
            </a:endParaRPr>
          </a:p>
        </p:txBody>
      </p:sp>
    </p:spTree>
    <p:extLst>
      <p:ext uri="{BB962C8B-B14F-4D97-AF65-F5344CB8AC3E}">
        <p14:creationId xmlns:p14="http://schemas.microsoft.com/office/powerpoint/2010/main" val="1375890074"/>
      </p:ext>
    </p:extLst>
  </p:cSld>
  <p:clrMapOvr>
    <a:masterClrMapping/>
  </p:clrMapOvr>
  <p:transition spd="slow">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021384100"/>
      </p:ext>
    </p:extLst>
  </p:cSld>
  <p:clrMapOvr>
    <a:masterClrMapping/>
  </p:clrMapOvr>
  <p:transition spd="slow">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6" descr="HR_or_LOGO"/>
          <p:cNvPicPr>
            <a:picLocks noChangeAspect="1" noChangeArrowheads="1"/>
          </p:cNvPicPr>
          <p:nvPr/>
        </p:nvPicPr>
        <p:blipFill>
          <a:blip r:embed="rId2" cstate="print"/>
          <a:srcRect/>
          <a:stretch>
            <a:fillRect/>
          </a:stretch>
        </p:blipFill>
        <p:spPr bwMode="auto">
          <a:xfrm>
            <a:off x="6324600" y="6035675"/>
            <a:ext cx="2590800" cy="536575"/>
          </a:xfrm>
          <a:prstGeom prst="rect">
            <a:avLst/>
          </a:prstGeom>
          <a:noFill/>
          <a:ln w="9525">
            <a:noFill/>
            <a:miter lim="800000"/>
            <a:headEnd/>
            <a:tailEnd/>
          </a:ln>
        </p:spPr>
      </p:pic>
      <p:sp>
        <p:nvSpPr>
          <p:cNvPr id="3" name="Rectangle 2"/>
          <p:cNvSpPr>
            <a:spLocks noGrp="1" noChangeArrowheads="1"/>
          </p:cNvSpPr>
          <p:nvPr>
            <p:ph type="sldNum" sz="quarter" idx="10"/>
          </p:nvPr>
        </p:nvSpPr>
        <p:spPr/>
        <p:txBody>
          <a:bodyPr/>
          <a:lstStyle>
            <a:lvl1pPr>
              <a:defRPr/>
            </a:lvl1pPr>
          </a:lstStyle>
          <a:p>
            <a:fld id="{9550C133-76DB-4B82-8C46-644609DF3754}"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524931836"/>
      </p:ext>
    </p:extLst>
  </p:cSld>
  <p:clrMapOvr>
    <a:masterClrMapping/>
  </p:clrMapOvr>
  <p:transition spd="slow">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fld id="{9550C133-76DB-4B82-8C46-644609DF3754}"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860400198"/>
      </p:ext>
    </p:extLst>
  </p:cSld>
  <p:clrMapOvr>
    <a:masterClrMapping/>
  </p:clrMapOvr>
  <p:transition spd="slow">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dirty="0">
              <a:solidFill>
                <a:srgbClr val="000000"/>
              </a:solidFill>
            </a:endParaRPr>
          </a:p>
        </p:txBody>
      </p:sp>
      <p:sp>
        <p:nvSpPr>
          <p:cNvPr id="7"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dirty="0">
              <a:solidFill>
                <a:srgbClr val="000000"/>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B33B9F5F-6855-481E-9A73-60024B4FD192}"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655679381"/>
      </p:ext>
    </p:extLst>
  </p:cSld>
  <p:clrMapOvr>
    <a:masterClrMapping/>
  </p:clrMapOvr>
  <p:transition spd="slow">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dirty="0">
              <a:solidFill>
                <a:srgbClr val="000000"/>
              </a:solidFill>
            </a:endParaRPr>
          </a:p>
        </p:txBody>
      </p:sp>
      <p:sp>
        <p:nvSpPr>
          <p:cNvPr id="6" name="Footer Placeholder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CFD97F9-32EB-4551-92A7-C2AFE311AE7F}"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196898700"/>
      </p:ext>
    </p:extLst>
  </p:cSld>
  <p:clrMapOvr>
    <a:masterClrMapping/>
  </p:clrMapOvr>
  <p:transition spd="slow">
    <p:wipe dir="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1.xml"/><Relationship Id="rId9" Type="http://schemas.openxmlformats.org/officeDocument/2006/relationships/image" Target="../media/image1.png"/><Relationship Id="rId10"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9"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fld id="{9550C133-76DB-4B82-8C46-644609DF3754}" type="slidenum">
              <a:rPr lang="en-US" smtClean="0">
                <a:solidFill>
                  <a:srgbClr val="000000"/>
                </a:solidFill>
              </a:rPr>
              <a:pPr/>
              <a:t>‹#›</a:t>
            </a:fld>
            <a:endParaRPr lang="en-US" dirty="0">
              <a:solidFill>
                <a:srgbClr val="000000"/>
              </a:solidFill>
            </a:endParaRPr>
          </a:p>
        </p:txBody>
      </p:sp>
      <p:pic>
        <p:nvPicPr>
          <p:cNvPr id="1029" name="Picture 6" descr="HR_or_LOGO"/>
          <p:cNvPicPr>
            <a:picLocks noChangeAspect="1" noChangeArrowheads="1"/>
          </p:cNvPicPr>
          <p:nvPr/>
        </p:nvPicPr>
        <p:blipFill>
          <a:blip r:embed="rId10" cstate="print"/>
          <a:srcRect/>
          <a:stretch>
            <a:fillRect/>
          </a:stretch>
        </p:blipFill>
        <p:spPr bwMode="auto">
          <a:xfrm>
            <a:off x="6324600" y="6035675"/>
            <a:ext cx="2590800" cy="536575"/>
          </a:xfrm>
          <a:prstGeom prst="rect">
            <a:avLst/>
          </a:prstGeom>
          <a:noFill/>
          <a:ln w="9525">
            <a:noFill/>
            <a:miter lim="800000"/>
            <a:headEnd/>
            <a:tailEnd/>
          </a:ln>
        </p:spPr>
      </p:pic>
    </p:spTree>
    <p:extLst>
      <p:ext uri="{BB962C8B-B14F-4D97-AF65-F5344CB8AC3E}">
        <p14:creationId xmlns:p14="http://schemas.microsoft.com/office/powerpoint/2010/main" val="3610487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ransition spd="slow">
    <p:wipe dir="r"/>
  </p:transition>
  <p:timing>
    <p:tnLst>
      <p:par>
        <p:cTn id="1" dur="indefinite" restart="never" nodeType="tmRoot"/>
      </p:par>
    </p:tnLst>
  </p:timing>
  <p:hf hdr="0" ftr="0" dt="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533400"/>
            <a:ext cx="8382000" cy="3048000"/>
          </a:xfrm>
        </p:spPr>
        <p:txBody>
          <a:bodyPr/>
          <a:lstStyle/>
          <a:p>
            <a:r>
              <a:rPr lang="en-US" dirty="0" smtClean="0"/>
              <a:t/>
            </a:r>
            <a:br>
              <a:rPr lang="en-US" dirty="0" smtClean="0"/>
            </a:br>
            <a:r>
              <a:rPr lang="en-US" dirty="0" smtClean="0">
                <a:latin typeface="Cambria" panose="02040503050406030204" pitchFamily="18" charset="0"/>
              </a:rPr>
              <a:t/>
            </a:r>
            <a:br>
              <a:rPr lang="en-US" dirty="0" smtClean="0">
                <a:latin typeface="Cambria" panose="02040503050406030204" pitchFamily="18" charset="0"/>
              </a:rPr>
            </a:br>
            <a:r>
              <a:rPr lang="en-US" dirty="0" smtClean="0">
                <a:latin typeface="Cambria" panose="02040503050406030204" pitchFamily="18" charset="0"/>
              </a:rPr>
              <a:t/>
            </a:r>
            <a:br>
              <a:rPr lang="en-US" dirty="0" smtClean="0">
                <a:latin typeface="Cambria" panose="02040503050406030204" pitchFamily="18" charset="0"/>
              </a:rPr>
            </a:br>
            <a:r>
              <a:rPr lang="en-US" dirty="0" smtClean="0">
                <a:latin typeface="Cambria" panose="02040503050406030204" pitchFamily="18" charset="0"/>
              </a:rPr>
              <a:t/>
            </a:r>
            <a:br>
              <a:rPr lang="en-US" dirty="0" smtClean="0">
                <a:latin typeface="Cambria" panose="02040503050406030204" pitchFamily="18" charset="0"/>
              </a:rPr>
            </a:br>
            <a:r>
              <a:rPr lang="en-US" dirty="0" smtClean="0">
                <a:latin typeface="Cambria" panose="02040503050406030204" pitchFamily="18" charset="0"/>
              </a:rPr>
              <a:t/>
            </a:r>
            <a:br>
              <a:rPr lang="en-US" dirty="0" smtClean="0">
                <a:latin typeface="Cambria" panose="02040503050406030204" pitchFamily="18" charset="0"/>
              </a:rPr>
            </a:br>
            <a:r>
              <a:rPr lang="en-US" dirty="0" smtClean="0">
                <a:latin typeface="Cambria" panose="02040503050406030204" pitchFamily="18" charset="0"/>
              </a:rPr>
              <a:t/>
            </a:r>
            <a:br>
              <a:rPr lang="en-US" dirty="0" smtClean="0">
                <a:latin typeface="Cambria" panose="02040503050406030204" pitchFamily="18" charset="0"/>
              </a:rPr>
            </a:br>
            <a:r>
              <a:rPr lang="en-US" dirty="0" smtClean="0">
                <a:latin typeface="Cambria" panose="02040503050406030204" pitchFamily="18" charset="0"/>
              </a:rPr>
              <a:t>Developing the Latino Workforce</a:t>
            </a:r>
            <a:br>
              <a:rPr lang="en-US" dirty="0" smtClean="0">
                <a:latin typeface="Cambria" panose="02040503050406030204" pitchFamily="18" charset="0"/>
              </a:rPr>
            </a:br>
            <a:r>
              <a:rPr lang="en-US" dirty="0" smtClean="0">
                <a:latin typeface="Cambria" panose="02040503050406030204" pitchFamily="18" charset="0"/>
              </a:rPr>
              <a:t/>
            </a:r>
            <a:br>
              <a:rPr lang="en-US" dirty="0" smtClean="0">
                <a:latin typeface="Cambria" panose="02040503050406030204" pitchFamily="18" charset="0"/>
              </a:rPr>
            </a:br>
            <a:r>
              <a:rPr lang="en-US" sz="3200" dirty="0" err="1" smtClean="0">
                <a:latin typeface="Cambria" panose="02040503050406030204" pitchFamily="18" charset="0"/>
              </a:rPr>
              <a:t>Creciendo</a:t>
            </a:r>
            <a:r>
              <a:rPr lang="en-US" sz="3200" dirty="0" smtClean="0">
                <a:latin typeface="Cambria" panose="02040503050406030204" pitchFamily="18" charset="0"/>
              </a:rPr>
              <a:t> </a:t>
            </a:r>
            <a:r>
              <a:rPr lang="en-US" sz="3200" dirty="0" err="1" smtClean="0">
                <a:latin typeface="Cambria" panose="02040503050406030204" pitchFamily="18" charset="0"/>
              </a:rPr>
              <a:t>Juntos</a:t>
            </a:r>
            <a:r>
              <a:rPr lang="en-US" sz="3200" dirty="0">
                <a:latin typeface="Cambria" panose="02040503050406030204" pitchFamily="18" charset="0"/>
              </a:rPr>
              <a:t> </a:t>
            </a:r>
            <a:r>
              <a:rPr lang="en-US" sz="3200" dirty="0" smtClean="0">
                <a:latin typeface="Cambria" panose="02040503050406030204" pitchFamily="18" charset="0"/>
              </a:rPr>
              <a:t>/ Growing Together </a:t>
            </a:r>
            <a:br>
              <a:rPr lang="en-US" sz="3200" dirty="0" smtClean="0">
                <a:latin typeface="Cambria" panose="02040503050406030204" pitchFamily="18" charset="0"/>
              </a:rPr>
            </a:br>
            <a:r>
              <a:rPr lang="en-US" sz="3200" dirty="0" smtClean="0">
                <a:latin typeface="Cambria" panose="02040503050406030204" pitchFamily="18" charset="0"/>
              </a:rPr>
              <a:t/>
            </a:r>
            <a:br>
              <a:rPr lang="en-US" sz="3200" dirty="0" smtClean="0">
                <a:latin typeface="Cambria" panose="02040503050406030204" pitchFamily="18" charset="0"/>
              </a:rPr>
            </a:br>
            <a:r>
              <a:rPr lang="en-US" sz="2800" dirty="0" smtClean="0">
                <a:latin typeface="Cambria" panose="02040503050406030204" pitchFamily="18" charset="0"/>
              </a:rPr>
              <a:t>May 14, 2015 </a:t>
            </a:r>
            <a:r>
              <a:rPr lang="en-US" sz="3200" dirty="0" smtClean="0">
                <a:latin typeface="Cambria" panose="02040503050406030204" pitchFamily="18" charset="0"/>
              </a:rPr>
              <a:t/>
            </a:r>
            <a:br>
              <a:rPr lang="en-US" sz="3200" dirty="0" smtClean="0">
                <a:latin typeface="Cambria" panose="02040503050406030204" pitchFamily="18" charset="0"/>
              </a:rPr>
            </a:br>
            <a:r>
              <a:rPr lang="en-US" dirty="0" smtClean="0">
                <a:latin typeface="Cambria" panose="02040503050406030204" pitchFamily="18" charset="0"/>
              </a:rPr>
              <a:t/>
            </a:r>
            <a:br>
              <a:rPr lang="en-US" dirty="0" smtClean="0">
                <a:latin typeface="Cambria" panose="02040503050406030204" pitchFamily="18" charset="0"/>
              </a:rPr>
            </a:br>
            <a:r>
              <a:rPr lang="en-US" dirty="0" smtClean="0">
                <a:latin typeface="Cambria" panose="02040503050406030204" pitchFamily="18" charset="0"/>
              </a:rPr>
              <a:t/>
            </a:r>
            <a:br>
              <a:rPr lang="en-US" dirty="0" smtClean="0">
                <a:latin typeface="Cambria" panose="02040503050406030204" pitchFamily="18" charset="0"/>
              </a:rPr>
            </a:br>
            <a:r>
              <a:rPr lang="en-US" dirty="0">
                <a:latin typeface="Cambria" panose="02040503050406030204" pitchFamily="18" charset="0"/>
              </a:rPr>
              <a:t/>
            </a:r>
            <a:br>
              <a:rPr lang="en-US" dirty="0">
                <a:latin typeface="Cambria" panose="02040503050406030204" pitchFamily="18" charset="0"/>
              </a:rPr>
            </a:br>
            <a:r>
              <a:rPr lang="en-US" dirty="0" smtClean="0">
                <a:latin typeface="Cambria" panose="02040503050406030204" pitchFamily="18" charset="0"/>
              </a:rPr>
              <a:t> </a:t>
            </a:r>
            <a:br>
              <a:rPr lang="en-US" dirty="0" smtClean="0">
                <a:latin typeface="Cambria" panose="02040503050406030204" pitchFamily="18" charset="0"/>
              </a:rPr>
            </a:br>
            <a:r>
              <a:rPr lang="en-US" sz="3600" dirty="0" smtClean="0">
                <a:latin typeface="Cambria" panose="02040503050406030204" pitchFamily="18" charset="0"/>
              </a:rPr>
              <a:t/>
            </a:r>
            <a:br>
              <a:rPr lang="en-US" sz="3600" dirty="0" smtClean="0">
                <a:latin typeface="Cambria" panose="02040503050406030204" pitchFamily="18" charset="0"/>
              </a:rPr>
            </a:br>
            <a:endParaRPr lang="en-US" sz="3600" dirty="0">
              <a:latin typeface="Cambria" panose="02040503050406030204" pitchFamily="18" charset="0"/>
            </a:endParaRPr>
          </a:p>
        </p:txBody>
      </p:sp>
      <p:sp>
        <p:nvSpPr>
          <p:cNvPr id="11" name="TextBox 10"/>
          <p:cNvSpPr txBox="1"/>
          <p:nvPr/>
        </p:nvSpPr>
        <p:spPr>
          <a:xfrm>
            <a:off x="6781800" y="2590800"/>
            <a:ext cx="2057400" cy="369332"/>
          </a:xfrm>
          <a:prstGeom prst="rect">
            <a:avLst/>
          </a:prstGeom>
          <a:noFill/>
        </p:spPr>
        <p:txBody>
          <a:bodyPr wrap="square" rtlCol="0">
            <a:spAutoFit/>
          </a:bodyPr>
          <a:lstStyle/>
          <a:p>
            <a:endParaRPr lang="en-US" dirty="0">
              <a:solidFill>
                <a:srgbClr val="000000"/>
              </a:solidFill>
            </a:endParaRPr>
          </a:p>
        </p:txBody>
      </p:sp>
      <p:sp>
        <p:nvSpPr>
          <p:cNvPr id="12" name="TextBox 11"/>
          <p:cNvSpPr txBox="1"/>
          <p:nvPr/>
        </p:nvSpPr>
        <p:spPr>
          <a:xfrm>
            <a:off x="2057400" y="5638800"/>
            <a:ext cx="5486400" cy="369332"/>
          </a:xfrm>
          <a:prstGeom prst="rect">
            <a:avLst/>
          </a:prstGeom>
          <a:noFill/>
        </p:spPr>
        <p:txBody>
          <a:bodyPr wrap="square" rtlCol="0">
            <a:spAutoFit/>
          </a:bodyPr>
          <a:lstStyle/>
          <a:p>
            <a:endParaRPr lang="en-US" i="1" dirty="0">
              <a:solidFill>
                <a:srgbClr val="000000"/>
              </a:solidFill>
            </a:endParaRPr>
          </a:p>
        </p:txBody>
      </p:sp>
      <p:sp>
        <p:nvSpPr>
          <p:cNvPr id="3" name="Slide Number Placeholder 2"/>
          <p:cNvSpPr>
            <a:spLocks noGrp="1"/>
          </p:cNvSpPr>
          <p:nvPr>
            <p:ph type="sldNum" sz="quarter" idx="12"/>
          </p:nvPr>
        </p:nvSpPr>
        <p:spPr/>
        <p:txBody>
          <a:bodyPr/>
          <a:lstStyle/>
          <a:p>
            <a:fld id="{9550C133-76DB-4B82-8C46-644609DF3754}" type="slidenum">
              <a:rPr lang="en-US" smtClean="0">
                <a:solidFill>
                  <a:srgbClr val="000000"/>
                </a:solidFill>
              </a:rPr>
              <a:pPr/>
              <a:t>1</a:t>
            </a:fld>
            <a:endParaRPr lang="en-US" dirty="0">
              <a:solidFill>
                <a:srgbClr val="000000"/>
              </a:solidFill>
            </a:endParaRPr>
          </a:p>
        </p:txBody>
      </p:sp>
      <p:pic>
        <p:nvPicPr>
          <p:cNvPr id="1032" name="Picture 8" descr="http://ts1.mm.bing.net/th?&amp;id=JN.pTwGm2puMic77m6Eb6iETQ&amp;w=300&amp;h=300&amp;c=0&amp;pid=1.9&amp;rs=0&amp;p=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0" y="3899187"/>
            <a:ext cx="2857500" cy="1914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4258476"/>
      </p:ext>
    </p:extLst>
  </p:cSld>
  <p:clrMapOvr>
    <a:masterClrMapping/>
  </p:clrMapOvr>
  <p:transition spd="slow">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6781800" y="2590800"/>
            <a:ext cx="2057400" cy="369332"/>
          </a:xfrm>
          <a:prstGeom prst="rect">
            <a:avLst/>
          </a:prstGeom>
          <a:noFill/>
        </p:spPr>
        <p:txBody>
          <a:bodyPr wrap="square" rtlCol="0">
            <a:spAutoFit/>
          </a:bodyPr>
          <a:lstStyle/>
          <a:p>
            <a:endParaRPr lang="en-US" dirty="0">
              <a:solidFill>
                <a:srgbClr val="000000"/>
              </a:solidFill>
            </a:endParaRPr>
          </a:p>
        </p:txBody>
      </p:sp>
      <p:sp>
        <p:nvSpPr>
          <p:cNvPr id="2" name="Title 1"/>
          <p:cNvSpPr>
            <a:spLocks noGrp="1"/>
          </p:cNvSpPr>
          <p:nvPr>
            <p:ph type="ctrTitle"/>
          </p:nvPr>
        </p:nvSpPr>
        <p:spPr>
          <a:xfrm>
            <a:off x="762000" y="838200"/>
            <a:ext cx="8077200" cy="457200"/>
          </a:xfrm>
        </p:spPr>
        <p:txBody>
          <a:bodyPr/>
          <a:lstStyle/>
          <a:p>
            <a:pPr algn="l"/>
            <a:r>
              <a:rPr lang="en-US" dirty="0" smtClean="0"/>
              <a:t/>
            </a:r>
            <a:br>
              <a:rPr lang="en-US" dirty="0" smtClean="0"/>
            </a:br>
            <a:r>
              <a:rPr lang="en-US" dirty="0" smtClean="0">
                <a:latin typeface="Cambria" panose="02040503050406030204" pitchFamily="18" charset="0"/>
              </a:rPr>
              <a:t/>
            </a:r>
            <a:br>
              <a:rPr lang="en-US" dirty="0" smtClean="0">
                <a:latin typeface="Cambria" panose="02040503050406030204" pitchFamily="18" charset="0"/>
              </a:rPr>
            </a:br>
            <a:r>
              <a:rPr lang="en-US" dirty="0" smtClean="0">
                <a:latin typeface="Cambria" panose="02040503050406030204" pitchFamily="18" charset="0"/>
              </a:rPr>
              <a:t/>
            </a:r>
            <a:br>
              <a:rPr lang="en-US" dirty="0" smtClean="0">
                <a:latin typeface="Cambria" panose="02040503050406030204" pitchFamily="18" charset="0"/>
              </a:rPr>
            </a:br>
            <a:r>
              <a:rPr lang="en-US" dirty="0" smtClean="0">
                <a:latin typeface="Cambria" panose="02040503050406030204" pitchFamily="18" charset="0"/>
              </a:rPr>
              <a:t/>
            </a:r>
            <a:br>
              <a:rPr lang="en-US" dirty="0" smtClean="0">
                <a:latin typeface="Cambria" panose="02040503050406030204" pitchFamily="18" charset="0"/>
              </a:rPr>
            </a:br>
            <a:r>
              <a:rPr lang="en-US" dirty="0" smtClean="0">
                <a:latin typeface="Cambria" panose="02040503050406030204" pitchFamily="18" charset="0"/>
              </a:rPr>
              <a:t/>
            </a:r>
            <a:br>
              <a:rPr lang="en-US" dirty="0" smtClean="0">
                <a:latin typeface="Cambria" panose="02040503050406030204" pitchFamily="18" charset="0"/>
              </a:rPr>
            </a:br>
            <a:r>
              <a:rPr lang="en-US" dirty="0" smtClean="0">
                <a:latin typeface="Cambria" panose="02040503050406030204" pitchFamily="18" charset="0"/>
              </a:rPr>
              <a:t/>
            </a:r>
            <a:br>
              <a:rPr lang="en-US" dirty="0" smtClean="0">
                <a:latin typeface="Cambria" panose="02040503050406030204" pitchFamily="18" charset="0"/>
              </a:rPr>
            </a:br>
            <a:r>
              <a:rPr lang="en-US" dirty="0" smtClean="0">
                <a:latin typeface="Cambria" panose="02040503050406030204" pitchFamily="18" charset="0"/>
              </a:rPr>
              <a:t/>
            </a:r>
            <a:br>
              <a:rPr lang="en-US" dirty="0" smtClean="0">
                <a:latin typeface="Cambria" panose="02040503050406030204" pitchFamily="18" charset="0"/>
              </a:rPr>
            </a:br>
            <a:r>
              <a:rPr lang="en-US" dirty="0" smtClean="0">
                <a:latin typeface="Cambria" panose="02040503050406030204" pitchFamily="18" charset="0"/>
              </a:rPr>
              <a:t/>
            </a:r>
            <a:br>
              <a:rPr lang="en-US" dirty="0" smtClean="0">
                <a:latin typeface="Cambria" panose="02040503050406030204" pitchFamily="18" charset="0"/>
              </a:rPr>
            </a:br>
            <a:r>
              <a:rPr lang="en-US" sz="3600" dirty="0" smtClean="0">
                <a:latin typeface="Cambria" panose="02040503050406030204" pitchFamily="18" charset="0"/>
              </a:rPr>
              <a:t>U. Va. Statistics</a:t>
            </a:r>
            <a:br>
              <a:rPr lang="en-US" sz="3600" dirty="0" smtClean="0">
                <a:latin typeface="Cambria" panose="02040503050406030204" pitchFamily="18" charset="0"/>
              </a:rPr>
            </a:br>
            <a:r>
              <a:rPr lang="en-US" sz="3600" dirty="0" smtClean="0">
                <a:latin typeface="Cambria" panose="02040503050406030204" pitchFamily="18" charset="0"/>
              </a:rPr>
              <a:t/>
            </a:r>
            <a:br>
              <a:rPr lang="en-US" sz="3600" dirty="0" smtClean="0">
                <a:latin typeface="Cambria" panose="02040503050406030204" pitchFamily="18" charset="0"/>
              </a:rPr>
            </a:br>
            <a:r>
              <a:rPr lang="en-US" sz="2200" dirty="0" smtClean="0">
                <a:latin typeface="Cambria" panose="02040503050406030204" pitchFamily="18" charset="0"/>
              </a:rPr>
              <a:t>*  </a:t>
            </a:r>
            <a:r>
              <a:rPr lang="en-US" sz="2200" dirty="0" err="1" smtClean="0">
                <a:latin typeface="Cambria" panose="02040503050406030204" pitchFamily="18" charset="0"/>
              </a:rPr>
              <a:t>U.Va</a:t>
            </a:r>
            <a:r>
              <a:rPr lang="en-US" sz="2200" dirty="0" smtClean="0">
                <a:latin typeface="Cambria" panose="02040503050406030204" pitchFamily="18" charset="0"/>
              </a:rPr>
              <a:t>. is recognized as one of the Top 100 </a:t>
            </a:r>
            <a:r>
              <a:rPr lang="en-US" sz="2200" dirty="0">
                <a:latin typeface="Cambria" panose="02040503050406030204" pitchFamily="18" charset="0"/>
              </a:rPr>
              <a:t>U</a:t>
            </a:r>
            <a:r>
              <a:rPr lang="en-US" sz="2200" dirty="0" smtClean="0">
                <a:latin typeface="Cambria" panose="02040503050406030204" pitchFamily="18" charset="0"/>
              </a:rPr>
              <a:t>niversities awarding doctoral degrees to Latino students. </a:t>
            </a:r>
            <a:r>
              <a:rPr lang="en-US" sz="2200" i="1" dirty="0" smtClean="0">
                <a:latin typeface="Cambria" panose="02040503050406030204" pitchFamily="18" charset="0"/>
              </a:rPr>
              <a:t>(Hispanic Outlook, 2013).</a:t>
            </a:r>
            <a:r>
              <a:rPr lang="en-US" sz="2200" dirty="0" smtClean="0">
                <a:latin typeface="Cambria" panose="02040503050406030204" pitchFamily="18" charset="0"/>
              </a:rPr>
              <a:t/>
            </a:r>
            <a:br>
              <a:rPr lang="en-US" sz="2200" dirty="0" smtClean="0">
                <a:latin typeface="Cambria" panose="02040503050406030204" pitchFamily="18" charset="0"/>
              </a:rPr>
            </a:br>
            <a:r>
              <a:rPr lang="en-US" sz="2200" dirty="0" smtClean="0">
                <a:latin typeface="Cambria" panose="02040503050406030204" pitchFamily="18" charset="0"/>
              </a:rPr>
              <a:t/>
            </a:r>
            <a:br>
              <a:rPr lang="en-US" sz="2200" dirty="0" smtClean="0">
                <a:latin typeface="Cambria" panose="02040503050406030204" pitchFamily="18" charset="0"/>
              </a:rPr>
            </a:br>
            <a:r>
              <a:rPr lang="en-US" sz="2200" dirty="0" smtClean="0">
                <a:latin typeface="Cambria" panose="02040503050406030204" pitchFamily="18" charset="0"/>
              </a:rPr>
              <a:t>*  40% of Latino employees at </a:t>
            </a:r>
            <a:r>
              <a:rPr lang="en-US" sz="2200" dirty="0" err="1" smtClean="0">
                <a:latin typeface="Cambria" panose="02040503050406030204" pitchFamily="18" charset="0"/>
              </a:rPr>
              <a:t>U.Va</a:t>
            </a:r>
            <a:r>
              <a:rPr lang="en-US" sz="2200" dirty="0" smtClean="0">
                <a:latin typeface="Cambria" panose="02040503050406030204" pitchFamily="18" charset="0"/>
              </a:rPr>
              <a:t>. are faculty.</a:t>
            </a:r>
            <a:br>
              <a:rPr lang="en-US" sz="2200" dirty="0" smtClean="0">
                <a:latin typeface="Cambria" panose="02040503050406030204" pitchFamily="18" charset="0"/>
              </a:rPr>
            </a:br>
            <a:r>
              <a:rPr lang="en-US" sz="2200" dirty="0" smtClean="0">
                <a:latin typeface="Cambria" panose="02040503050406030204" pitchFamily="18" charset="0"/>
              </a:rPr>
              <a:t/>
            </a:r>
            <a:br>
              <a:rPr lang="en-US" sz="2200" dirty="0" smtClean="0">
                <a:latin typeface="Cambria" panose="02040503050406030204" pitchFamily="18" charset="0"/>
              </a:rPr>
            </a:br>
            <a:r>
              <a:rPr lang="en-US" sz="2200" dirty="0" smtClean="0">
                <a:latin typeface="Cambria" panose="02040503050406030204" pitchFamily="18" charset="0"/>
              </a:rPr>
              <a:t>*  5.7% of </a:t>
            </a:r>
            <a:r>
              <a:rPr lang="en-US" sz="2200" dirty="0" err="1" smtClean="0">
                <a:latin typeface="Cambria" panose="02040503050406030204" pitchFamily="18" charset="0"/>
              </a:rPr>
              <a:t>U.Va’s</a:t>
            </a:r>
            <a:r>
              <a:rPr lang="en-US" sz="2200" dirty="0" smtClean="0">
                <a:latin typeface="Cambria" panose="02040503050406030204" pitchFamily="18" charset="0"/>
              </a:rPr>
              <a:t> undergraduate student population is Latino (2</a:t>
            </a:r>
            <a:r>
              <a:rPr lang="en-US" sz="2200" baseline="30000" dirty="0" smtClean="0">
                <a:latin typeface="Cambria" panose="02040503050406030204" pitchFamily="18" charset="0"/>
              </a:rPr>
              <a:t>nd</a:t>
            </a:r>
            <a:r>
              <a:rPr lang="en-US" sz="2200" dirty="0" smtClean="0">
                <a:latin typeface="Cambria" panose="02040503050406030204" pitchFamily="18" charset="0"/>
              </a:rPr>
              <a:t> highest minority group represented).</a:t>
            </a:r>
            <a:br>
              <a:rPr lang="en-US" sz="2200" dirty="0" smtClean="0">
                <a:latin typeface="Cambria" panose="02040503050406030204" pitchFamily="18" charset="0"/>
              </a:rPr>
            </a:br>
            <a:r>
              <a:rPr lang="en-US" sz="2200" dirty="0" smtClean="0">
                <a:latin typeface="Cambria" panose="02040503050406030204" pitchFamily="18" charset="0"/>
              </a:rPr>
              <a:t/>
            </a:r>
            <a:br>
              <a:rPr lang="en-US" sz="2200" dirty="0" smtClean="0">
                <a:latin typeface="Cambria" panose="02040503050406030204" pitchFamily="18" charset="0"/>
              </a:rPr>
            </a:br>
            <a:r>
              <a:rPr lang="en-US" sz="2200" dirty="0" smtClean="0">
                <a:latin typeface="Cambria" panose="02040503050406030204" pitchFamily="18" charset="0"/>
              </a:rPr>
              <a:t>*  As of yesterday, the number of University Staff posted jobs was 180.</a:t>
            </a:r>
            <a:br>
              <a:rPr lang="en-US" sz="2200" dirty="0" smtClean="0">
                <a:latin typeface="Cambria" panose="02040503050406030204" pitchFamily="18" charset="0"/>
              </a:rPr>
            </a:br>
            <a:r>
              <a:rPr lang="en-US" sz="2200" dirty="0" smtClean="0">
                <a:latin typeface="Cambria" panose="02040503050406030204" pitchFamily="18" charset="0"/>
              </a:rPr>
              <a:t> </a:t>
            </a:r>
            <a:br>
              <a:rPr lang="en-US" sz="2200" dirty="0" smtClean="0">
                <a:latin typeface="Cambria" panose="02040503050406030204" pitchFamily="18" charset="0"/>
              </a:rPr>
            </a:br>
            <a:r>
              <a:rPr lang="en-US" sz="2200" dirty="0" smtClean="0">
                <a:latin typeface="Cambria" panose="02040503050406030204" pitchFamily="18" charset="0"/>
              </a:rPr>
              <a:t>*30,000-40,000 applications received last year; approximately 900 University Staff positions filled.</a:t>
            </a:r>
            <a:r>
              <a:rPr lang="en-US" dirty="0" smtClean="0">
                <a:latin typeface="Cambria" panose="02040503050406030204" pitchFamily="18" charset="0"/>
              </a:rPr>
              <a:t/>
            </a:r>
            <a:br>
              <a:rPr lang="en-US" dirty="0" smtClean="0">
                <a:latin typeface="Cambria" panose="02040503050406030204" pitchFamily="18" charset="0"/>
              </a:rPr>
            </a:br>
            <a:r>
              <a:rPr lang="en-US" dirty="0" smtClean="0">
                <a:latin typeface="Cambria" panose="02040503050406030204" pitchFamily="18" charset="0"/>
              </a:rPr>
              <a:t> </a:t>
            </a:r>
            <a:br>
              <a:rPr lang="en-US" dirty="0" smtClean="0">
                <a:latin typeface="Cambria" panose="02040503050406030204" pitchFamily="18" charset="0"/>
              </a:rPr>
            </a:br>
            <a:r>
              <a:rPr lang="en-US" sz="3600" dirty="0" smtClean="0">
                <a:latin typeface="Cambria" panose="02040503050406030204" pitchFamily="18" charset="0"/>
              </a:rPr>
              <a:t/>
            </a:r>
            <a:br>
              <a:rPr lang="en-US" sz="3600" dirty="0" smtClean="0">
                <a:latin typeface="Cambria" panose="02040503050406030204" pitchFamily="18" charset="0"/>
              </a:rPr>
            </a:br>
            <a:endParaRPr lang="en-US" sz="3600" dirty="0">
              <a:latin typeface="Cambria" panose="02040503050406030204" pitchFamily="18" charset="0"/>
            </a:endParaRPr>
          </a:p>
        </p:txBody>
      </p:sp>
      <p:sp>
        <p:nvSpPr>
          <p:cNvPr id="12" name="TextBox 11"/>
          <p:cNvSpPr txBox="1"/>
          <p:nvPr/>
        </p:nvSpPr>
        <p:spPr>
          <a:xfrm>
            <a:off x="1981200" y="5638800"/>
            <a:ext cx="5486400" cy="369332"/>
          </a:xfrm>
          <a:prstGeom prst="rect">
            <a:avLst/>
          </a:prstGeom>
          <a:noFill/>
        </p:spPr>
        <p:txBody>
          <a:bodyPr wrap="square" rtlCol="0">
            <a:spAutoFit/>
          </a:bodyPr>
          <a:lstStyle/>
          <a:p>
            <a:endParaRPr lang="en-US" i="1" dirty="0">
              <a:solidFill>
                <a:srgbClr val="000000"/>
              </a:solidFill>
            </a:endParaRPr>
          </a:p>
        </p:txBody>
      </p:sp>
      <p:sp>
        <p:nvSpPr>
          <p:cNvPr id="3" name="Slide Number Placeholder 2"/>
          <p:cNvSpPr>
            <a:spLocks noGrp="1"/>
          </p:cNvSpPr>
          <p:nvPr>
            <p:ph type="sldNum" sz="quarter" idx="12"/>
          </p:nvPr>
        </p:nvSpPr>
        <p:spPr/>
        <p:txBody>
          <a:bodyPr/>
          <a:lstStyle/>
          <a:p>
            <a:fld id="{9550C133-76DB-4B82-8C46-644609DF3754}" type="slidenum">
              <a:rPr lang="en-US" smtClean="0">
                <a:solidFill>
                  <a:srgbClr val="000000"/>
                </a:solidFill>
              </a:rPr>
              <a:pPr/>
              <a:t>2</a:t>
            </a:fld>
            <a:endParaRPr lang="en-US" dirty="0">
              <a:solidFill>
                <a:srgbClr val="000000"/>
              </a:solidFill>
            </a:endParaRPr>
          </a:p>
        </p:txBody>
      </p:sp>
    </p:spTree>
    <p:extLst>
      <p:ext uri="{BB962C8B-B14F-4D97-AF65-F5344CB8AC3E}">
        <p14:creationId xmlns:p14="http://schemas.microsoft.com/office/powerpoint/2010/main" val="2822632029"/>
      </p:ext>
    </p:extLst>
  </p:cSld>
  <p:clrMapOvr>
    <a:masterClrMapping/>
  </p:clrMapOvr>
  <p:transition spd="slow">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09600"/>
            <a:ext cx="8077200" cy="533400"/>
          </a:xfrm>
        </p:spPr>
        <p:txBody>
          <a:bodyPr/>
          <a:lstStyle/>
          <a:p>
            <a:pPr algn="l"/>
            <a:r>
              <a:rPr lang="en-US" dirty="0" smtClean="0"/>
              <a:t/>
            </a:r>
            <a:br>
              <a:rPr lang="en-US" dirty="0" smtClean="0"/>
            </a:br>
            <a:r>
              <a:rPr lang="en-US" dirty="0" smtClean="0">
                <a:latin typeface="Cambria" panose="02040503050406030204" pitchFamily="18" charset="0"/>
              </a:rPr>
              <a:t/>
            </a:r>
            <a:br>
              <a:rPr lang="en-US" dirty="0" smtClean="0">
                <a:latin typeface="Cambria" panose="02040503050406030204" pitchFamily="18" charset="0"/>
              </a:rPr>
            </a:br>
            <a:r>
              <a:rPr lang="en-US" dirty="0" smtClean="0">
                <a:latin typeface="Cambria" panose="02040503050406030204" pitchFamily="18" charset="0"/>
              </a:rPr>
              <a:t/>
            </a:r>
            <a:br>
              <a:rPr lang="en-US" dirty="0" smtClean="0">
                <a:latin typeface="Cambria" panose="02040503050406030204" pitchFamily="18" charset="0"/>
              </a:rPr>
            </a:br>
            <a:r>
              <a:rPr lang="en-US" dirty="0" smtClean="0">
                <a:latin typeface="Cambria" panose="02040503050406030204" pitchFamily="18" charset="0"/>
              </a:rPr>
              <a:t/>
            </a:r>
            <a:br>
              <a:rPr lang="en-US" dirty="0" smtClean="0">
                <a:latin typeface="Cambria" panose="02040503050406030204" pitchFamily="18" charset="0"/>
              </a:rPr>
            </a:br>
            <a:r>
              <a:rPr lang="en-US" dirty="0" smtClean="0">
                <a:latin typeface="Cambria" panose="02040503050406030204" pitchFamily="18" charset="0"/>
              </a:rPr>
              <a:t/>
            </a:r>
            <a:br>
              <a:rPr lang="en-US" dirty="0" smtClean="0">
                <a:latin typeface="Cambria" panose="02040503050406030204" pitchFamily="18" charset="0"/>
              </a:rPr>
            </a:br>
            <a:r>
              <a:rPr lang="en-US" dirty="0" smtClean="0">
                <a:latin typeface="Cambria" panose="02040503050406030204" pitchFamily="18" charset="0"/>
              </a:rPr>
              <a:t/>
            </a:r>
            <a:br>
              <a:rPr lang="en-US" dirty="0" smtClean="0">
                <a:latin typeface="Cambria" panose="02040503050406030204" pitchFamily="18" charset="0"/>
              </a:rPr>
            </a:br>
            <a:r>
              <a:rPr lang="en-US" dirty="0" smtClean="0">
                <a:latin typeface="Cambria" panose="02040503050406030204" pitchFamily="18" charset="0"/>
              </a:rPr>
              <a:t/>
            </a:r>
            <a:br>
              <a:rPr lang="en-US" dirty="0" smtClean="0">
                <a:latin typeface="Cambria" panose="02040503050406030204" pitchFamily="18" charset="0"/>
              </a:rPr>
            </a:br>
            <a:r>
              <a:rPr lang="en-US" dirty="0">
                <a:latin typeface="Cambria" panose="02040503050406030204" pitchFamily="18" charset="0"/>
              </a:rPr>
              <a:t/>
            </a:r>
            <a:br>
              <a:rPr lang="en-US" dirty="0">
                <a:latin typeface="Cambria" panose="02040503050406030204" pitchFamily="18" charset="0"/>
              </a:rPr>
            </a:br>
            <a:r>
              <a:rPr lang="en-US" dirty="0" smtClean="0">
                <a:latin typeface="Cambria" panose="02040503050406030204" pitchFamily="18" charset="0"/>
              </a:rPr>
              <a:t/>
            </a:r>
            <a:br>
              <a:rPr lang="en-US" dirty="0" smtClean="0">
                <a:latin typeface="Cambria" panose="02040503050406030204" pitchFamily="18" charset="0"/>
              </a:rPr>
            </a:br>
            <a:r>
              <a:rPr lang="en-US" dirty="0" smtClean="0">
                <a:latin typeface="Cambria" panose="02040503050406030204" pitchFamily="18" charset="0"/>
              </a:rPr>
              <a:t/>
            </a:r>
            <a:br>
              <a:rPr lang="en-US" dirty="0" smtClean="0">
                <a:latin typeface="Cambria" panose="02040503050406030204" pitchFamily="18" charset="0"/>
              </a:rPr>
            </a:br>
            <a:r>
              <a:rPr lang="en-US" dirty="0">
                <a:latin typeface="Cambria" panose="02040503050406030204" pitchFamily="18" charset="0"/>
              </a:rPr>
              <a:t/>
            </a:r>
            <a:br>
              <a:rPr lang="en-US" dirty="0">
                <a:latin typeface="Cambria" panose="02040503050406030204" pitchFamily="18" charset="0"/>
              </a:rPr>
            </a:br>
            <a:r>
              <a:rPr lang="en-US" dirty="0" smtClean="0">
                <a:latin typeface="Cambria" panose="02040503050406030204" pitchFamily="18" charset="0"/>
              </a:rPr>
              <a:t/>
            </a:r>
            <a:br>
              <a:rPr lang="en-US" dirty="0" smtClean="0">
                <a:latin typeface="Cambria" panose="02040503050406030204" pitchFamily="18" charset="0"/>
              </a:rPr>
            </a:br>
            <a:r>
              <a:rPr lang="en-US" sz="3200" dirty="0" smtClean="0">
                <a:latin typeface="Cambria" panose="02040503050406030204" pitchFamily="18" charset="0"/>
              </a:rPr>
              <a:t>Challenges and Opportunities</a:t>
            </a:r>
            <a:r>
              <a:rPr lang="en-US" sz="3600" dirty="0" smtClean="0">
                <a:latin typeface="Cambria" panose="02040503050406030204" pitchFamily="18" charset="0"/>
              </a:rPr>
              <a:t/>
            </a:r>
            <a:br>
              <a:rPr lang="en-US" sz="3600" dirty="0" smtClean="0">
                <a:latin typeface="Cambria" panose="02040503050406030204" pitchFamily="18" charset="0"/>
              </a:rPr>
            </a:br>
            <a:r>
              <a:rPr lang="en-US" sz="3600" dirty="0" smtClean="0">
                <a:latin typeface="Cambria" panose="02040503050406030204" pitchFamily="18" charset="0"/>
              </a:rPr>
              <a:t/>
            </a:r>
            <a:br>
              <a:rPr lang="en-US" sz="3600" dirty="0" smtClean="0">
                <a:latin typeface="Cambria" panose="02040503050406030204" pitchFamily="18" charset="0"/>
              </a:rPr>
            </a:br>
            <a:r>
              <a:rPr lang="en-US" sz="3200" dirty="0" smtClean="0">
                <a:latin typeface="Cambria" panose="02040503050406030204" pitchFamily="18" charset="0"/>
              </a:rPr>
              <a:t>*  Education gap</a:t>
            </a:r>
            <a:br>
              <a:rPr lang="en-US" sz="3200" dirty="0" smtClean="0">
                <a:latin typeface="Cambria" panose="02040503050406030204" pitchFamily="18" charset="0"/>
              </a:rPr>
            </a:br>
            <a:r>
              <a:rPr lang="en-US" sz="3200" dirty="0" smtClean="0">
                <a:latin typeface="Cambria" panose="02040503050406030204" pitchFamily="18" charset="0"/>
              </a:rPr>
              <a:t/>
            </a:r>
            <a:br>
              <a:rPr lang="en-US" sz="3200" dirty="0" smtClean="0">
                <a:latin typeface="Cambria" panose="02040503050406030204" pitchFamily="18" charset="0"/>
              </a:rPr>
            </a:br>
            <a:r>
              <a:rPr lang="en-US" sz="3200" dirty="0" smtClean="0">
                <a:latin typeface="Cambria" panose="02040503050406030204" pitchFamily="18" charset="0"/>
              </a:rPr>
              <a:t>*  Language barriers</a:t>
            </a:r>
            <a:br>
              <a:rPr lang="en-US" sz="3200" dirty="0" smtClean="0">
                <a:latin typeface="Cambria" panose="02040503050406030204" pitchFamily="18" charset="0"/>
              </a:rPr>
            </a:br>
            <a:r>
              <a:rPr lang="en-US" sz="3200" dirty="0" smtClean="0">
                <a:latin typeface="Cambria" panose="02040503050406030204" pitchFamily="18" charset="0"/>
              </a:rPr>
              <a:t/>
            </a:r>
            <a:br>
              <a:rPr lang="en-US" sz="3200" dirty="0" smtClean="0">
                <a:latin typeface="Cambria" panose="02040503050406030204" pitchFamily="18" charset="0"/>
              </a:rPr>
            </a:br>
            <a:r>
              <a:rPr lang="en-US" sz="3200" dirty="0" smtClean="0">
                <a:latin typeface="Cambria" panose="02040503050406030204" pitchFamily="18" charset="0"/>
              </a:rPr>
              <a:t>*  Stereotypes </a:t>
            </a:r>
            <a:r>
              <a:rPr lang="en-US" sz="2400" dirty="0" smtClean="0">
                <a:latin typeface="Cambria" panose="02040503050406030204" pitchFamily="18" charset="0"/>
              </a:rPr>
              <a:t>(desire employment in construction, production, or other blue-collar occupations)</a:t>
            </a:r>
            <a:br>
              <a:rPr lang="en-US" sz="2400" dirty="0" smtClean="0">
                <a:latin typeface="Cambria" panose="02040503050406030204" pitchFamily="18" charset="0"/>
              </a:rPr>
            </a:br>
            <a:r>
              <a:rPr lang="en-US" sz="2400" dirty="0" smtClean="0">
                <a:latin typeface="Cambria" panose="02040503050406030204" pitchFamily="18" charset="0"/>
              </a:rPr>
              <a:t> </a:t>
            </a:r>
            <a:r>
              <a:rPr lang="en-US" sz="3200" dirty="0" smtClean="0">
                <a:latin typeface="Cambria" panose="02040503050406030204" pitchFamily="18" charset="0"/>
              </a:rPr>
              <a:t/>
            </a:r>
            <a:br>
              <a:rPr lang="en-US" sz="3200" dirty="0" smtClean="0">
                <a:latin typeface="Cambria" panose="02040503050406030204" pitchFamily="18" charset="0"/>
              </a:rPr>
            </a:br>
            <a:r>
              <a:rPr lang="en-US" sz="3200" dirty="0" smtClean="0">
                <a:latin typeface="Cambria" panose="02040503050406030204" pitchFamily="18" charset="0"/>
              </a:rPr>
              <a:t>*  Family</a:t>
            </a:r>
            <a:br>
              <a:rPr lang="en-US" sz="3200" dirty="0" smtClean="0">
                <a:latin typeface="Cambria" panose="02040503050406030204" pitchFamily="18" charset="0"/>
              </a:rPr>
            </a:br>
            <a:r>
              <a:rPr lang="en-US" sz="3200" dirty="0" smtClean="0">
                <a:latin typeface="Cambria" panose="02040503050406030204" pitchFamily="18" charset="0"/>
              </a:rPr>
              <a:t/>
            </a:r>
            <a:br>
              <a:rPr lang="en-US" sz="3200" dirty="0" smtClean="0">
                <a:latin typeface="Cambria" panose="02040503050406030204" pitchFamily="18" charset="0"/>
              </a:rPr>
            </a:br>
            <a:r>
              <a:rPr lang="en-US" sz="3200" dirty="0" smtClean="0">
                <a:latin typeface="Cambria" panose="02040503050406030204" pitchFamily="18" charset="0"/>
              </a:rPr>
              <a:t>*  Fear of failure</a:t>
            </a:r>
            <a:r>
              <a:rPr lang="en-US" sz="2400" dirty="0" smtClean="0">
                <a:latin typeface="Cambria" panose="02040503050406030204" pitchFamily="18" charset="0"/>
              </a:rPr>
              <a:t/>
            </a:r>
            <a:br>
              <a:rPr lang="en-US" sz="2400" dirty="0" smtClean="0">
                <a:latin typeface="Cambria" panose="02040503050406030204" pitchFamily="18" charset="0"/>
              </a:rPr>
            </a:br>
            <a:r>
              <a:rPr lang="en-US" dirty="0">
                <a:latin typeface="Cambria" panose="02040503050406030204" pitchFamily="18" charset="0"/>
              </a:rPr>
              <a:t/>
            </a:r>
            <a:br>
              <a:rPr lang="en-US" dirty="0">
                <a:latin typeface="Cambria" panose="02040503050406030204" pitchFamily="18" charset="0"/>
              </a:rPr>
            </a:br>
            <a:r>
              <a:rPr lang="en-US" dirty="0" smtClean="0">
                <a:latin typeface="Cambria" panose="02040503050406030204" pitchFamily="18" charset="0"/>
              </a:rPr>
              <a:t/>
            </a:r>
            <a:br>
              <a:rPr lang="en-US" dirty="0" smtClean="0">
                <a:latin typeface="Cambria" panose="02040503050406030204" pitchFamily="18" charset="0"/>
              </a:rPr>
            </a:br>
            <a:r>
              <a:rPr lang="en-US" dirty="0" smtClean="0">
                <a:latin typeface="Cambria" panose="02040503050406030204" pitchFamily="18" charset="0"/>
              </a:rPr>
              <a:t> </a:t>
            </a:r>
            <a:br>
              <a:rPr lang="en-US" dirty="0" smtClean="0">
                <a:latin typeface="Cambria" panose="02040503050406030204" pitchFamily="18" charset="0"/>
              </a:rPr>
            </a:br>
            <a:r>
              <a:rPr lang="en-US" sz="3600" dirty="0" smtClean="0">
                <a:latin typeface="Cambria" panose="02040503050406030204" pitchFamily="18" charset="0"/>
              </a:rPr>
              <a:t/>
            </a:r>
            <a:br>
              <a:rPr lang="en-US" sz="3600" dirty="0" smtClean="0">
                <a:latin typeface="Cambria" panose="02040503050406030204" pitchFamily="18" charset="0"/>
              </a:rPr>
            </a:br>
            <a:endParaRPr lang="en-US" sz="3600" dirty="0">
              <a:latin typeface="Cambria" panose="02040503050406030204" pitchFamily="18" charset="0"/>
            </a:endParaRPr>
          </a:p>
        </p:txBody>
      </p:sp>
      <p:sp>
        <p:nvSpPr>
          <p:cNvPr id="11" name="TextBox 10"/>
          <p:cNvSpPr txBox="1"/>
          <p:nvPr/>
        </p:nvSpPr>
        <p:spPr>
          <a:xfrm>
            <a:off x="6781800" y="2590800"/>
            <a:ext cx="2057400" cy="369332"/>
          </a:xfrm>
          <a:prstGeom prst="rect">
            <a:avLst/>
          </a:prstGeom>
          <a:noFill/>
        </p:spPr>
        <p:txBody>
          <a:bodyPr wrap="square" rtlCol="0">
            <a:spAutoFit/>
          </a:bodyPr>
          <a:lstStyle/>
          <a:p>
            <a:endParaRPr lang="en-US" dirty="0">
              <a:solidFill>
                <a:srgbClr val="000000"/>
              </a:solidFill>
            </a:endParaRPr>
          </a:p>
        </p:txBody>
      </p:sp>
      <p:sp>
        <p:nvSpPr>
          <p:cNvPr id="12" name="TextBox 11"/>
          <p:cNvSpPr txBox="1"/>
          <p:nvPr/>
        </p:nvSpPr>
        <p:spPr>
          <a:xfrm>
            <a:off x="2057400" y="5638800"/>
            <a:ext cx="5486400" cy="369332"/>
          </a:xfrm>
          <a:prstGeom prst="rect">
            <a:avLst/>
          </a:prstGeom>
          <a:noFill/>
        </p:spPr>
        <p:txBody>
          <a:bodyPr wrap="square" rtlCol="0">
            <a:spAutoFit/>
          </a:bodyPr>
          <a:lstStyle/>
          <a:p>
            <a:endParaRPr lang="en-US" i="1" dirty="0">
              <a:solidFill>
                <a:srgbClr val="000000"/>
              </a:solidFill>
            </a:endParaRPr>
          </a:p>
        </p:txBody>
      </p:sp>
      <p:sp>
        <p:nvSpPr>
          <p:cNvPr id="3" name="Slide Number Placeholder 2"/>
          <p:cNvSpPr>
            <a:spLocks noGrp="1"/>
          </p:cNvSpPr>
          <p:nvPr>
            <p:ph type="sldNum" sz="quarter" idx="12"/>
          </p:nvPr>
        </p:nvSpPr>
        <p:spPr/>
        <p:txBody>
          <a:bodyPr/>
          <a:lstStyle/>
          <a:p>
            <a:fld id="{9550C133-76DB-4B82-8C46-644609DF3754}" type="slidenum">
              <a:rPr lang="en-US" smtClean="0">
                <a:solidFill>
                  <a:srgbClr val="000000"/>
                </a:solidFill>
              </a:rPr>
              <a:pPr/>
              <a:t>3</a:t>
            </a:fld>
            <a:endParaRPr lang="en-US" dirty="0">
              <a:solidFill>
                <a:srgbClr val="000000"/>
              </a:solidFill>
            </a:endParaRPr>
          </a:p>
        </p:txBody>
      </p:sp>
    </p:spTree>
    <p:extLst>
      <p:ext uri="{BB962C8B-B14F-4D97-AF65-F5344CB8AC3E}">
        <p14:creationId xmlns:p14="http://schemas.microsoft.com/office/powerpoint/2010/main" val="2573870504"/>
      </p:ext>
    </p:extLst>
  </p:cSld>
  <p:clrMapOvr>
    <a:masterClrMapping/>
  </p:clrMapOvr>
  <p:transition spd="slow">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09600"/>
            <a:ext cx="8077200" cy="685800"/>
          </a:xfrm>
        </p:spPr>
        <p:txBody>
          <a:bodyPr/>
          <a:lstStyle/>
          <a:p>
            <a:pPr algn="l"/>
            <a:r>
              <a:rPr lang="en-US" dirty="0" smtClean="0"/>
              <a:t/>
            </a:r>
            <a:br>
              <a:rPr lang="en-US" dirty="0" smtClean="0"/>
            </a:br>
            <a:r>
              <a:rPr lang="en-US" dirty="0" smtClean="0">
                <a:latin typeface="Cambria" panose="02040503050406030204" pitchFamily="18" charset="0"/>
              </a:rPr>
              <a:t/>
            </a:r>
            <a:br>
              <a:rPr lang="en-US" dirty="0" smtClean="0">
                <a:latin typeface="Cambria" panose="02040503050406030204" pitchFamily="18" charset="0"/>
              </a:rPr>
            </a:br>
            <a:r>
              <a:rPr lang="en-US" dirty="0" smtClean="0">
                <a:latin typeface="Cambria" panose="02040503050406030204" pitchFamily="18" charset="0"/>
              </a:rPr>
              <a:t/>
            </a:r>
            <a:br>
              <a:rPr lang="en-US" dirty="0" smtClean="0">
                <a:latin typeface="Cambria" panose="02040503050406030204" pitchFamily="18" charset="0"/>
              </a:rPr>
            </a:br>
            <a:r>
              <a:rPr lang="en-US" dirty="0" smtClean="0">
                <a:latin typeface="Cambria" panose="02040503050406030204" pitchFamily="18" charset="0"/>
              </a:rPr>
              <a:t/>
            </a:r>
            <a:br>
              <a:rPr lang="en-US" dirty="0" smtClean="0">
                <a:latin typeface="Cambria" panose="02040503050406030204" pitchFamily="18" charset="0"/>
              </a:rPr>
            </a:br>
            <a:r>
              <a:rPr lang="en-US" dirty="0" smtClean="0">
                <a:latin typeface="Cambria" panose="02040503050406030204" pitchFamily="18" charset="0"/>
              </a:rPr>
              <a:t/>
            </a:r>
            <a:br>
              <a:rPr lang="en-US" dirty="0" smtClean="0">
                <a:latin typeface="Cambria" panose="02040503050406030204" pitchFamily="18" charset="0"/>
              </a:rPr>
            </a:br>
            <a:r>
              <a:rPr lang="en-US" dirty="0" smtClean="0">
                <a:latin typeface="Cambria" panose="02040503050406030204" pitchFamily="18" charset="0"/>
              </a:rPr>
              <a:t/>
            </a:r>
            <a:br>
              <a:rPr lang="en-US" dirty="0" smtClean="0">
                <a:latin typeface="Cambria" panose="02040503050406030204" pitchFamily="18" charset="0"/>
              </a:rPr>
            </a:br>
            <a:r>
              <a:rPr lang="en-US" dirty="0">
                <a:latin typeface="Cambria" panose="02040503050406030204" pitchFamily="18" charset="0"/>
              </a:rPr>
              <a:t/>
            </a:r>
            <a:br>
              <a:rPr lang="en-US" dirty="0">
                <a:latin typeface="Cambria" panose="02040503050406030204" pitchFamily="18" charset="0"/>
              </a:rPr>
            </a:br>
            <a:r>
              <a:rPr lang="en-US" dirty="0" smtClean="0">
                <a:latin typeface="Cambria" panose="02040503050406030204" pitchFamily="18" charset="0"/>
              </a:rPr>
              <a:t/>
            </a:r>
            <a:br>
              <a:rPr lang="en-US" dirty="0" smtClean="0">
                <a:latin typeface="Cambria" panose="02040503050406030204" pitchFamily="18" charset="0"/>
              </a:rPr>
            </a:br>
            <a:r>
              <a:rPr lang="en-US" sz="3600" dirty="0" err="1" smtClean="0">
                <a:latin typeface="Cambria" panose="02040503050406030204" pitchFamily="18" charset="0"/>
              </a:rPr>
              <a:t>Jobs@UVa</a:t>
            </a:r>
            <a:r>
              <a:rPr lang="en-US" sz="3600" dirty="0" smtClean="0">
                <a:latin typeface="Cambria" panose="02040503050406030204" pitchFamily="18" charset="0"/>
              </a:rPr>
              <a:t/>
            </a:r>
            <a:br>
              <a:rPr lang="en-US" sz="3600" dirty="0" smtClean="0">
                <a:latin typeface="Cambria" panose="02040503050406030204" pitchFamily="18" charset="0"/>
              </a:rPr>
            </a:br>
            <a:r>
              <a:rPr lang="en-US" sz="3600" dirty="0" smtClean="0">
                <a:latin typeface="Cambria" panose="02040503050406030204" pitchFamily="18" charset="0"/>
              </a:rPr>
              <a:t/>
            </a:r>
            <a:br>
              <a:rPr lang="en-US" sz="3600" dirty="0" smtClean="0">
                <a:latin typeface="Cambria" panose="02040503050406030204" pitchFamily="18" charset="0"/>
              </a:rPr>
            </a:br>
            <a:r>
              <a:rPr lang="en-US" sz="2400" dirty="0" smtClean="0">
                <a:latin typeface="Cambria" panose="02040503050406030204" pitchFamily="18" charset="0"/>
              </a:rPr>
              <a:t>*  30,000 applications for 900 positions</a:t>
            </a:r>
            <a:br>
              <a:rPr lang="en-US" sz="2400" dirty="0" smtClean="0">
                <a:latin typeface="Cambria" panose="02040503050406030204" pitchFamily="18" charset="0"/>
              </a:rPr>
            </a:br>
            <a:r>
              <a:rPr lang="en-US" sz="2400" dirty="0" smtClean="0">
                <a:latin typeface="Cambria" panose="02040503050406030204" pitchFamily="18" charset="0"/>
              </a:rPr>
              <a:t/>
            </a:r>
            <a:br>
              <a:rPr lang="en-US" sz="2400" dirty="0" smtClean="0">
                <a:latin typeface="Cambria" panose="02040503050406030204" pitchFamily="18" charset="0"/>
              </a:rPr>
            </a:br>
            <a:r>
              <a:rPr lang="en-US" sz="2400" dirty="0" smtClean="0">
                <a:latin typeface="Cambria" panose="02040503050406030204" pitchFamily="18" charset="0"/>
              </a:rPr>
              <a:t>*  Postings </a:t>
            </a:r>
            <a:r>
              <a:rPr lang="en-US" sz="2400" i="1" dirty="0" smtClean="0">
                <a:latin typeface="Cambria" panose="02040503050406030204" pitchFamily="18" charset="0"/>
              </a:rPr>
              <a:t>(salaried FT/PT, wage, temp)</a:t>
            </a:r>
            <a:br>
              <a:rPr lang="en-US" sz="2400" i="1" dirty="0" smtClean="0">
                <a:latin typeface="Cambria" panose="02040503050406030204" pitchFamily="18" charset="0"/>
              </a:rPr>
            </a:br>
            <a:r>
              <a:rPr lang="en-US" sz="2400" dirty="0" smtClean="0">
                <a:latin typeface="Cambria" panose="02040503050406030204" pitchFamily="18" charset="0"/>
              </a:rPr>
              <a:t/>
            </a:r>
            <a:br>
              <a:rPr lang="en-US" sz="2400" dirty="0" smtClean="0">
                <a:latin typeface="Cambria" panose="02040503050406030204" pitchFamily="18" charset="0"/>
              </a:rPr>
            </a:br>
            <a:r>
              <a:rPr lang="en-US" sz="2400" dirty="0" smtClean="0">
                <a:latin typeface="Cambria" panose="02040503050406030204" pitchFamily="18" charset="0"/>
              </a:rPr>
              <a:t>*  Online application process </a:t>
            </a:r>
            <a:r>
              <a:rPr lang="en-US" sz="2400" i="1" dirty="0" smtClean="0">
                <a:latin typeface="Cambria" panose="02040503050406030204" pitchFamily="18" charset="0"/>
              </a:rPr>
              <a:t>(</a:t>
            </a:r>
            <a:r>
              <a:rPr lang="en-US" sz="2400" i="1" dirty="0" err="1" smtClean="0">
                <a:latin typeface="Cambria" panose="02040503050406030204" pitchFamily="18" charset="0"/>
              </a:rPr>
              <a:t>AskHR</a:t>
            </a:r>
            <a:r>
              <a:rPr lang="en-US" sz="2400" i="1" dirty="0" smtClean="0">
                <a:latin typeface="Cambria" panose="02040503050406030204" pitchFamily="18" charset="0"/>
              </a:rPr>
              <a:t>, VWC, DJC)</a:t>
            </a:r>
            <a:br>
              <a:rPr lang="en-US" sz="2400" i="1" dirty="0" smtClean="0">
                <a:latin typeface="Cambria" panose="02040503050406030204" pitchFamily="18" charset="0"/>
              </a:rPr>
            </a:br>
            <a:r>
              <a:rPr lang="en-US" sz="2400" dirty="0" smtClean="0">
                <a:latin typeface="Cambria" panose="02040503050406030204" pitchFamily="18" charset="0"/>
              </a:rPr>
              <a:t/>
            </a:r>
            <a:br>
              <a:rPr lang="en-US" sz="2400" dirty="0" smtClean="0">
                <a:latin typeface="Cambria" panose="02040503050406030204" pitchFamily="18" charset="0"/>
              </a:rPr>
            </a:br>
            <a:r>
              <a:rPr lang="en-US" sz="2400" dirty="0" smtClean="0">
                <a:latin typeface="Cambria" panose="02040503050406030204" pitchFamily="18" charset="0"/>
              </a:rPr>
              <a:t>*  Diversity Recruitment Plans</a:t>
            </a:r>
            <a:br>
              <a:rPr lang="en-US" sz="2400" dirty="0" smtClean="0">
                <a:latin typeface="Cambria" panose="02040503050406030204" pitchFamily="18" charset="0"/>
              </a:rPr>
            </a:br>
            <a:r>
              <a:rPr lang="en-US" sz="2400" dirty="0" smtClean="0">
                <a:latin typeface="Cambria" panose="02040503050406030204" pitchFamily="18" charset="0"/>
              </a:rPr>
              <a:t/>
            </a:r>
            <a:br>
              <a:rPr lang="en-US" sz="2400" dirty="0" smtClean="0">
                <a:latin typeface="Cambria" panose="02040503050406030204" pitchFamily="18" charset="0"/>
              </a:rPr>
            </a:br>
            <a:r>
              <a:rPr lang="en-US" sz="2400" dirty="0" smtClean="0">
                <a:latin typeface="Cambria" panose="02040503050406030204" pitchFamily="18" charset="0"/>
              </a:rPr>
              <a:t>*  Search Committees</a:t>
            </a:r>
            <a:br>
              <a:rPr lang="en-US" sz="2400" dirty="0" smtClean="0">
                <a:latin typeface="Cambria" panose="02040503050406030204" pitchFamily="18" charset="0"/>
              </a:rPr>
            </a:br>
            <a:r>
              <a:rPr lang="en-US" sz="2400" dirty="0" smtClean="0">
                <a:latin typeface="Cambria" panose="02040503050406030204" pitchFamily="18" charset="0"/>
              </a:rPr>
              <a:t/>
            </a:r>
            <a:br>
              <a:rPr lang="en-US" sz="2400" dirty="0" smtClean="0">
                <a:latin typeface="Cambria" panose="02040503050406030204" pitchFamily="18" charset="0"/>
              </a:rPr>
            </a:br>
            <a:r>
              <a:rPr lang="en-US" sz="2400" dirty="0" smtClean="0">
                <a:latin typeface="Cambria" panose="02040503050406030204" pitchFamily="18" charset="0"/>
              </a:rPr>
              <a:t>*  Minority Underutilization</a:t>
            </a:r>
            <a:r>
              <a:rPr lang="en-US" sz="2400" dirty="0">
                <a:latin typeface="Cambria" panose="02040503050406030204" pitchFamily="18" charset="0"/>
              </a:rPr>
              <a:t> </a:t>
            </a:r>
            <a:r>
              <a:rPr lang="en-US" sz="2400" dirty="0" smtClean="0">
                <a:latin typeface="Cambria" panose="02040503050406030204" pitchFamily="18" charset="0"/>
              </a:rPr>
              <a:t>/ Affirmative Action</a:t>
            </a:r>
            <a:r>
              <a:rPr lang="en-US" dirty="0" smtClean="0">
                <a:latin typeface="Cambria" panose="02040503050406030204" pitchFamily="18" charset="0"/>
              </a:rPr>
              <a:t/>
            </a:r>
            <a:br>
              <a:rPr lang="en-US" dirty="0" smtClean="0">
                <a:latin typeface="Cambria" panose="02040503050406030204" pitchFamily="18" charset="0"/>
              </a:rPr>
            </a:br>
            <a:r>
              <a:rPr lang="en-US" sz="3600" dirty="0" smtClean="0">
                <a:latin typeface="Cambria" panose="02040503050406030204" pitchFamily="18" charset="0"/>
              </a:rPr>
              <a:t/>
            </a:r>
            <a:br>
              <a:rPr lang="en-US" sz="3600" dirty="0" smtClean="0">
                <a:latin typeface="Cambria" panose="02040503050406030204" pitchFamily="18" charset="0"/>
              </a:rPr>
            </a:br>
            <a:endParaRPr lang="en-US" sz="3600" dirty="0">
              <a:latin typeface="Cambria" panose="02040503050406030204" pitchFamily="18" charset="0"/>
            </a:endParaRPr>
          </a:p>
        </p:txBody>
      </p:sp>
      <p:sp>
        <p:nvSpPr>
          <p:cNvPr id="11" name="TextBox 10"/>
          <p:cNvSpPr txBox="1"/>
          <p:nvPr/>
        </p:nvSpPr>
        <p:spPr>
          <a:xfrm>
            <a:off x="6781800" y="2590800"/>
            <a:ext cx="2057400" cy="369332"/>
          </a:xfrm>
          <a:prstGeom prst="rect">
            <a:avLst/>
          </a:prstGeom>
          <a:noFill/>
        </p:spPr>
        <p:txBody>
          <a:bodyPr wrap="square" rtlCol="0">
            <a:spAutoFit/>
          </a:bodyPr>
          <a:lstStyle/>
          <a:p>
            <a:endParaRPr lang="en-US" dirty="0">
              <a:solidFill>
                <a:srgbClr val="000000"/>
              </a:solidFill>
            </a:endParaRPr>
          </a:p>
        </p:txBody>
      </p:sp>
      <p:sp>
        <p:nvSpPr>
          <p:cNvPr id="12" name="TextBox 11"/>
          <p:cNvSpPr txBox="1"/>
          <p:nvPr/>
        </p:nvSpPr>
        <p:spPr>
          <a:xfrm>
            <a:off x="2057400" y="5638800"/>
            <a:ext cx="5486400" cy="369332"/>
          </a:xfrm>
          <a:prstGeom prst="rect">
            <a:avLst/>
          </a:prstGeom>
          <a:noFill/>
        </p:spPr>
        <p:txBody>
          <a:bodyPr wrap="square" rtlCol="0">
            <a:spAutoFit/>
          </a:bodyPr>
          <a:lstStyle/>
          <a:p>
            <a:endParaRPr lang="en-US" i="1" dirty="0">
              <a:solidFill>
                <a:srgbClr val="000000"/>
              </a:solidFill>
            </a:endParaRPr>
          </a:p>
        </p:txBody>
      </p:sp>
      <p:sp>
        <p:nvSpPr>
          <p:cNvPr id="3" name="Slide Number Placeholder 2"/>
          <p:cNvSpPr>
            <a:spLocks noGrp="1"/>
          </p:cNvSpPr>
          <p:nvPr>
            <p:ph type="sldNum" sz="quarter" idx="12"/>
          </p:nvPr>
        </p:nvSpPr>
        <p:spPr/>
        <p:txBody>
          <a:bodyPr/>
          <a:lstStyle/>
          <a:p>
            <a:fld id="{9550C133-76DB-4B82-8C46-644609DF3754}" type="slidenum">
              <a:rPr lang="en-US" smtClean="0">
                <a:solidFill>
                  <a:srgbClr val="000000"/>
                </a:solidFill>
              </a:rPr>
              <a:pPr/>
              <a:t>4</a:t>
            </a:fld>
            <a:endParaRPr lang="en-US" dirty="0">
              <a:solidFill>
                <a:srgbClr val="000000"/>
              </a:solidFill>
            </a:endParaRPr>
          </a:p>
        </p:txBody>
      </p:sp>
    </p:spTree>
    <p:extLst>
      <p:ext uri="{BB962C8B-B14F-4D97-AF65-F5344CB8AC3E}">
        <p14:creationId xmlns:p14="http://schemas.microsoft.com/office/powerpoint/2010/main" val="1563111942"/>
      </p:ext>
    </p:extLst>
  </p:cSld>
  <p:clrMapOvr>
    <a:masterClrMapping/>
  </p:clrMapOvr>
  <p:transition spd="slow">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609600"/>
            <a:ext cx="8458200" cy="457200"/>
          </a:xfrm>
        </p:spPr>
        <p:txBody>
          <a:bodyPr/>
          <a:lstStyle/>
          <a:p>
            <a:pPr algn="l"/>
            <a:r>
              <a:rPr lang="en-US" dirty="0" smtClean="0"/>
              <a:t/>
            </a:r>
            <a:br>
              <a:rPr lang="en-US" dirty="0" smtClean="0"/>
            </a:br>
            <a:r>
              <a:rPr lang="en-US" dirty="0" smtClean="0">
                <a:latin typeface="Cambria" panose="02040503050406030204" pitchFamily="18" charset="0"/>
              </a:rPr>
              <a:t/>
            </a:r>
            <a:br>
              <a:rPr lang="en-US" dirty="0" smtClean="0">
                <a:latin typeface="Cambria" panose="02040503050406030204" pitchFamily="18" charset="0"/>
              </a:rPr>
            </a:br>
            <a:r>
              <a:rPr lang="en-US" dirty="0" smtClean="0">
                <a:latin typeface="Cambria" panose="02040503050406030204" pitchFamily="18" charset="0"/>
              </a:rPr>
              <a:t/>
            </a:r>
            <a:br>
              <a:rPr lang="en-US" dirty="0" smtClean="0">
                <a:latin typeface="Cambria" panose="02040503050406030204" pitchFamily="18" charset="0"/>
              </a:rPr>
            </a:br>
            <a:r>
              <a:rPr lang="en-US" dirty="0" smtClean="0">
                <a:latin typeface="Cambria" panose="02040503050406030204" pitchFamily="18" charset="0"/>
              </a:rPr>
              <a:t/>
            </a:r>
            <a:br>
              <a:rPr lang="en-US" dirty="0" smtClean="0">
                <a:latin typeface="Cambria" panose="02040503050406030204" pitchFamily="18" charset="0"/>
              </a:rPr>
            </a:br>
            <a:r>
              <a:rPr lang="en-US" dirty="0" smtClean="0">
                <a:latin typeface="Cambria" panose="02040503050406030204" pitchFamily="18" charset="0"/>
              </a:rPr>
              <a:t/>
            </a:r>
            <a:br>
              <a:rPr lang="en-US" dirty="0" smtClean="0">
                <a:latin typeface="Cambria" panose="02040503050406030204" pitchFamily="18" charset="0"/>
              </a:rPr>
            </a:br>
            <a:r>
              <a:rPr lang="en-US" dirty="0" smtClean="0">
                <a:latin typeface="Cambria" panose="02040503050406030204" pitchFamily="18" charset="0"/>
              </a:rPr>
              <a:t/>
            </a:r>
            <a:br>
              <a:rPr lang="en-US" dirty="0" smtClean="0">
                <a:latin typeface="Cambria" panose="02040503050406030204" pitchFamily="18" charset="0"/>
              </a:rPr>
            </a:br>
            <a:r>
              <a:rPr lang="en-US" dirty="0">
                <a:latin typeface="Cambria" panose="02040503050406030204" pitchFamily="18" charset="0"/>
              </a:rPr>
              <a:t/>
            </a:r>
            <a:br>
              <a:rPr lang="en-US" dirty="0">
                <a:latin typeface="Cambria" panose="02040503050406030204" pitchFamily="18" charset="0"/>
              </a:rPr>
            </a:br>
            <a:r>
              <a:rPr lang="en-US" dirty="0" smtClean="0">
                <a:latin typeface="Cambria" panose="02040503050406030204" pitchFamily="18" charset="0"/>
              </a:rPr>
              <a:t/>
            </a:r>
            <a:br>
              <a:rPr lang="en-US" dirty="0" smtClean="0">
                <a:latin typeface="Cambria" panose="02040503050406030204" pitchFamily="18" charset="0"/>
              </a:rPr>
            </a:br>
            <a:r>
              <a:rPr lang="en-US" dirty="0" smtClean="0">
                <a:latin typeface="Cambria" panose="02040503050406030204" pitchFamily="18" charset="0"/>
              </a:rPr>
              <a:t/>
            </a:r>
            <a:br>
              <a:rPr lang="en-US" dirty="0" smtClean="0">
                <a:latin typeface="Cambria" panose="02040503050406030204" pitchFamily="18" charset="0"/>
              </a:rPr>
            </a:br>
            <a:r>
              <a:rPr lang="en-US" dirty="0" smtClean="0">
                <a:latin typeface="Cambria" panose="02040503050406030204" pitchFamily="18" charset="0"/>
              </a:rPr>
              <a:t/>
            </a:r>
            <a:br>
              <a:rPr lang="en-US" dirty="0" smtClean="0">
                <a:latin typeface="Cambria" panose="02040503050406030204" pitchFamily="18" charset="0"/>
              </a:rPr>
            </a:br>
            <a:r>
              <a:rPr lang="en-US" sz="2400" dirty="0" smtClean="0">
                <a:latin typeface="Cambria" panose="02040503050406030204" pitchFamily="18" charset="0"/>
              </a:rPr>
              <a:t>University of Virginia Outreach &amp; Programs</a:t>
            </a:r>
            <a:r>
              <a:rPr lang="en-US" sz="1200" dirty="0" smtClean="0">
                <a:latin typeface="Cambria" panose="02040503050406030204" pitchFamily="18" charset="0"/>
              </a:rPr>
              <a:t/>
            </a:r>
            <a:br>
              <a:rPr lang="en-US" sz="1200" dirty="0" smtClean="0">
                <a:latin typeface="Cambria" panose="02040503050406030204" pitchFamily="18" charset="0"/>
              </a:rPr>
            </a:br>
            <a:r>
              <a:rPr lang="en-US" sz="1200" dirty="0" smtClean="0">
                <a:latin typeface="Cambria" panose="02040503050406030204" pitchFamily="18" charset="0"/>
              </a:rPr>
              <a:t/>
            </a:r>
            <a:br>
              <a:rPr lang="en-US" sz="1200" dirty="0" smtClean="0">
                <a:latin typeface="Cambria" panose="02040503050406030204" pitchFamily="18" charset="0"/>
              </a:rPr>
            </a:br>
            <a:r>
              <a:rPr lang="en-US" sz="1200" dirty="0" smtClean="0">
                <a:latin typeface="Cambria" panose="02040503050406030204" pitchFamily="18" charset="0"/>
              </a:rPr>
              <a:t/>
            </a:r>
            <a:br>
              <a:rPr lang="en-US" sz="1200" dirty="0" smtClean="0">
                <a:latin typeface="Cambria" panose="02040503050406030204" pitchFamily="18" charset="0"/>
              </a:rPr>
            </a:br>
            <a:r>
              <a:rPr lang="en-US" sz="2000" dirty="0" smtClean="0">
                <a:latin typeface="Cambria" panose="02040503050406030204" pitchFamily="18" charset="0"/>
              </a:rPr>
              <a:t>*  Virginia Workforce Center</a:t>
            </a:r>
            <a:br>
              <a:rPr lang="en-US" sz="2000" dirty="0" smtClean="0">
                <a:latin typeface="Cambria" panose="02040503050406030204" pitchFamily="18" charset="0"/>
              </a:rPr>
            </a:br>
            <a:r>
              <a:rPr lang="en-US" sz="2000" dirty="0" smtClean="0">
                <a:latin typeface="Cambria" panose="02040503050406030204" pitchFamily="18" charset="0"/>
              </a:rPr>
              <a:t/>
            </a:r>
            <a:br>
              <a:rPr lang="en-US" sz="2000" dirty="0" smtClean="0">
                <a:latin typeface="Cambria" panose="02040503050406030204" pitchFamily="18" charset="0"/>
              </a:rPr>
            </a:br>
            <a:r>
              <a:rPr lang="en-US" sz="2000" dirty="0" smtClean="0">
                <a:latin typeface="Cambria" panose="02040503050406030204" pitchFamily="18" charset="0"/>
              </a:rPr>
              <a:t>*  Downtown Job Center </a:t>
            </a:r>
            <a:r>
              <a:rPr lang="en-US" sz="2000" i="1" dirty="0" smtClean="0">
                <a:latin typeface="Cambria" panose="02040503050406030204" pitchFamily="18" charset="0"/>
              </a:rPr>
              <a:t>(GO Driver, GO Admin)</a:t>
            </a:r>
            <a:br>
              <a:rPr lang="en-US" sz="2000" i="1" dirty="0" smtClean="0">
                <a:latin typeface="Cambria" panose="02040503050406030204" pitchFamily="18" charset="0"/>
              </a:rPr>
            </a:br>
            <a:r>
              <a:rPr lang="en-US" sz="2000" i="1" dirty="0" smtClean="0">
                <a:latin typeface="Cambria" panose="02040503050406030204" pitchFamily="18" charset="0"/>
              </a:rPr>
              <a:t/>
            </a:r>
            <a:br>
              <a:rPr lang="en-US" sz="2000" i="1" dirty="0" smtClean="0">
                <a:latin typeface="Cambria" panose="02040503050406030204" pitchFamily="18" charset="0"/>
              </a:rPr>
            </a:br>
            <a:r>
              <a:rPr lang="en-US" sz="2000" dirty="0" smtClean="0">
                <a:latin typeface="Cambria" panose="02040503050406030204" pitchFamily="18" charset="0"/>
              </a:rPr>
              <a:t>*  Facilities Apprentice Program</a:t>
            </a:r>
            <a:br>
              <a:rPr lang="en-US" sz="2000" dirty="0" smtClean="0">
                <a:latin typeface="Cambria" panose="02040503050406030204" pitchFamily="18" charset="0"/>
              </a:rPr>
            </a:br>
            <a:r>
              <a:rPr lang="en-US" sz="2000" dirty="0" smtClean="0">
                <a:latin typeface="Cambria" panose="02040503050406030204" pitchFamily="18" charset="0"/>
              </a:rPr>
              <a:t/>
            </a:r>
            <a:br>
              <a:rPr lang="en-US" sz="2000" dirty="0" smtClean="0">
                <a:latin typeface="Cambria" panose="02040503050406030204" pitchFamily="18" charset="0"/>
              </a:rPr>
            </a:br>
            <a:r>
              <a:rPr lang="en-US" sz="2000" dirty="0" smtClean="0">
                <a:latin typeface="Cambria" panose="02040503050406030204" pitchFamily="18" charset="0"/>
              </a:rPr>
              <a:t>*  Recruiting Events</a:t>
            </a:r>
            <a:br>
              <a:rPr lang="en-US" sz="2000" dirty="0" smtClean="0">
                <a:latin typeface="Cambria" panose="02040503050406030204" pitchFamily="18" charset="0"/>
              </a:rPr>
            </a:br>
            <a:r>
              <a:rPr lang="en-US" sz="2000" i="1" dirty="0" smtClean="0">
                <a:latin typeface="Cambria" panose="02040503050406030204" pitchFamily="18" charset="0"/>
              </a:rPr>
              <a:t/>
            </a:r>
            <a:br>
              <a:rPr lang="en-US" sz="2000" i="1" dirty="0" smtClean="0">
                <a:latin typeface="Cambria" panose="02040503050406030204" pitchFamily="18" charset="0"/>
              </a:rPr>
            </a:br>
            <a:r>
              <a:rPr lang="en-US" sz="2000" dirty="0" smtClean="0">
                <a:latin typeface="Cambria" panose="02040503050406030204" pitchFamily="18" charset="0"/>
              </a:rPr>
              <a:t>*  ESL Classes</a:t>
            </a:r>
            <a:br>
              <a:rPr lang="en-US" sz="2000" dirty="0" smtClean="0">
                <a:latin typeface="Cambria" panose="02040503050406030204" pitchFamily="18" charset="0"/>
              </a:rPr>
            </a:br>
            <a:r>
              <a:rPr lang="en-US" sz="2000" dirty="0" smtClean="0">
                <a:latin typeface="Cambria" panose="02040503050406030204" pitchFamily="18" charset="0"/>
              </a:rPr>
              <a:t/>
            </a:r>
            <a:br>
              <a:rPr lang="en-US" sz="2000" dirty="0" smtClean="0">
                <a:latin typeface="Cambria" panose="02040503050406030204" pitchFamily="18" charset="0"/>
              </a:rPr>
            </a:br>
            <a:r>
              <a:rPr lang="en-US" sz="2000" dirty="0" smtClean="0">
                <a:latin typeface="Cambria" panose="02040503050406030204" pitchFamily="18" charset="0"/>
              </a:rPr>
              <a:t>*  Recruitment Advertising List</a:t>
            </a:r>
            <a:br>
              <a:rPr lang="en-US" sz="2000" dirty="0" smtClean="0">
                <a:latin typeface="Cambria" panose="02040503050406030204" pitchFamily="18" charset="0"/>
              </a:rPr>
            </a:br>
            <a:r>
              <a:rPr lang="en-US" sz="2000" dirty="0" smtClean="0">
                <a:latin typeface="Cambria" panose="02040503050406030204" pitchFamily="18" charset="0"/>
              </a:rPr>
              <a:t/>
            </a:r>
            <a:br>
              <a:rPr lang="en-US" sz="2000" dirty="0" smtClean="0">
                <a:latin typeface="Cambria" panose="02040503050406030204" pitchFamily="18" charset="0"/>
              </a:rPr>
            </a:br>
            <a:r>
              <a:rPr lang="en-US" sz="2000" dirty="0" smtClean="0">
                <a:latin typeface="Cambria" panose="02040503050406030204" pitchFamily="18" charset="0"/>
              </a:rPr>
              <a:t>*  VCAC</a:t>
            </a:r>
            <a:br>
              <a:rPr lang="en-US" sz="2000" dirty="0" smtClean="0">
                <a:latin typeface="Cambria" panose="02040503050406030204" pitchFamily="18" charset="0"/>
              </a:rPr>
            </a:br>
            <a:r>
              <a:rPr lang="en-US" sz="2000" dirty="0" smtClean="0">
                <a:latin typeface="Cambria" panose="02040503050406030204" pitchFamily="18" charset="0"/>
              </a:rPr>
              <a:t/>
            </a:r>
            <a:br>
              <a:rPr lang="en-US" sz="2000" dirty="0" smtClean="0">
                <a:latin typeface="Cambria" panose="02040503050406030204" pitchFamily="18" charset="0"/>
              </a:rPr>
            </a:br>
            <a:r>
              <a:rPr lang="en-US" sz="2000" dirty="0" smtClean="0">
                <a:latin typeface="Cambria" panose="02040503050406030204" pitchFamily="18" charset="0"/>
              </a:rPr>
              <a:t>*  Temporary Search Group</a:t>
            </a:r>
            <a:r>
              <a:rPr lang="en-US" dirty="0" smtClean="0">
                <a:latin typeface="Cambria" panose="02040503050406030204" pitchFamily="18" charset="0"/>
              </a:rPr>
              <a:t/>
            </a:r>
            <a:br>
              <a:rPr lang="en-US" dirty="0" smtClean="0">
                <a:latin typeface="Cambria" panose="02040503050406030204" pitchFamily="18" charset="0"/>
              </a:rPr>
            </a:br>
            <a:r>
              <a:rPr lang="en-US" dirty="0" smtClean="0">
                <a:latin typeface="Cambria" panose="02040503050406030204" pitchFamily="18" charset="0"/>
              </a:rPr>
              <a:t> </a:t>
            </a:r>
            <a:br>
              <a:rPr lang="en-US" dirty="0" smtClean="0">
                <a:latin typeface="Cambria" panose="02040503050406030204" pitchFamily="18" charset="0"/>
              </a:rPr>
            </a:br>
            <a:r>
              <a:rPr lang="en-US" sz="3600" dirty="0" smtClean="0">
                <a:latin typeface="Cambria" panose="02040503050406030204" pitchFamily="18" charset="0"/>
              </a:rPr>
              <a:t/>
            </a:r>
            <a:br>
              <a:rPr lang="en-US" sz="3600" dirty="0" smtClean="0">
                <a:latin typeface="Cambria" panose="02040503050406030204" pitchFamily="18" charset="0"/>
              </a:rPr>
            </a:br>
            <a:endParaRPr lang="en-US" sz="3600" dirty="0">
              <a:latin typeface="Cambria" panose="02040503050406030204" pitchFamily="18" charset="0"/>
            </a:endParaRPr>
          </a:p>
        </p:txBody>
      </p:sp>
      <p:sp>
        <p:nvSpPr>
          <p:cNvPr id="11" name="TextBox 10"/>
          <p:cNvSpPr txBox="1"/>
          <p:nvPr/>
        </p:nvSpPr>
        <p:spPr>
          <a:xfrm>
            <a:off x="6781800" y="2590800"/>
            <a:ext cx="2057400" cy="369332"/>
          </a:xfrm>
          <a:prstGeom prst="rect">
            <a:avLst/>
          </a:prstGeom>
          <a:noFill/>
        </p:spPr>
        <p:txBody>
          <a:bodyPr wrap="square" rtlCol="0">
            <a:spAutoFit/>
          </a:bodyPr>
          <a:lstStyle/>
          <a:p>
            <a:endParaRPr lang="en-US" dirty="0">
              <a:solidFill>
                <a:srgbClr val="000000"/>
              </a:solidFill>
            </a:endParaRPr>
          </a:p>
        </p:txBody>
      </p:sp>
      <p:sp>
        <p:nvSpPr>
          <p:cNvPr id="12" name="TextBox 11"/>
          <p:cNvSpPr txBox="1"/>
          <p:nvPr/>
        </p:nvSpPr>
        <p:spPr>
          <a:xfrm>
            <a:off x="2057400" y="5638800"/>
            <a:ext cx="5486400" cy="369332"/>
          </a:xfrm>
          <a:prstGeom prst="rect">
            <a:avLst/>
          </a:prstGeom>
          <a:noFill/>
        </p:spPr>
        <p:txBody>
          <a:bodyPr wrap="square" rtlCol="0">
            <a:spAutoFit/>
          </a:bodyPr>
          <a:lstStyle/>
          <a:p>
            <a:endParaRPr lang="en-US" i="1" dirty="0">
              <a:solidFill>
                <a:srgbClr val="000000"/>
              </a:solidFill>
            </a:endParaRPr>
          </a:p>
        </p:txBody>
      </p:sp>
      <p:sp>
        <p:nvSpPr>
          <p:cNvPr id="3" name="Slide Number Placeholder 2"/>
          <p:cNvSpPr>
            <a:spLocks noGrp="1"/>
          </p:cNvSpPr>
          <p:nvPr>
            <p:ph type="sldNum" sz="quarter" idx="12"/>
          </p:nvPr>
        </p:nvSpPr>
        <p:spPr/>
        <p:txBody>
          <a:bodyPr/>
          <a:lstStyle/>
          <a:p>
            <a:fld id="{9550C133-76DB-4B82-8C46-644609DF3754}" type="slidenum">
              <a:rPr lang="en-US" smtClean="0">
                <a:solidFill>
                  <a:srgbClr val="000000"/>
                </a:solidFill>
              </a:rPr>
              <a:pPr/>
              <a:t>5</a:t>
            </a:fld>
            <a:endParaRPr lang="en-US" dirty="0">
              <a:solidFill>
                <a:srgbClr val="000000"/>
              </a:solidFill>
            </a:endParaRPr>
          </a:p>
        </p:txBody>
      </p:sp>
    </p:spTree>
    <p:extLst>
      <p:ext uri="{BB962C8B-B14F-4D97-AF65-F5344CB8AC3E}">
        <p14:creationId xmlns:p14="http://schemas.microsoft.com/office/powerpoint/2010/main" val="2852402808"/>
      </p:ext>
    </p:extLst>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09600"/>
            <a:ext cx="8077200" cy="685800"/>
          </a:xfrm>
        </p:spPr>
        <p:txBody>
          <a:bodyPr/>
          <a:lstStyle/>
          <a:p>
            <a:pPr algn="l"/>
            <a:r>
              <a:rPr lang="en-US" dirty="0" smtClean="0"/>
              <a:t/>
            </a:r>
            <a:br>
              <a:rPr lang="en-US" dirty="0" smtClean="0"/>
            </a:br>
            <a:r>
              <a:rPr lang="en-US" dirty="0" smtClean="0">
                <a:latin typeface="Cambria" panose="02040503050406030204" pitchFamily="18" charset="0"/>
              </a:rPr>
              <a:t/>
            </a:r>
            <a:br>
              <a:rPr lang="en-US" dirty="0" smtClean="0">
                <a:latin typeface="Cambria" panose="02040503050406030204" pitchFamily="18" charset="0"/>
              </a:rPr>
            </a:br>
            <a:r>
              <a:rPr lang="en-US" dirty="0" smtClean="0">
                <a:latin typeface="Cambria" panose="02040503050406030204" pitchFamily="18" charset="0"/>
              </a:rPr>
              <a:t/>
            </a:r>
            <a:br>
              <a:rPr lang="en-US" dirty="0" smtClean="0">
                <a:latin typeface="Cambria" panose="02040503050406030204" pitchFamily="18" charset="0"/>
              </a:rPr>
            </a:br>
            <a:r>
              <a:rPr lang="en-US" dirty="0" smtClean="0">
                <a:latin typeface="Cambria" panose="02040503050406030204" pitchFamily="18" charset="0"/>
              </a:rPr>
              <a:t/>
            </a:r>
            <a:br>
              <a:rPr lang="en-US" dirty="0" smtClean="0">
                <a:latin typeface="Cambria" panose="02040503050406030204" pitchFamily="18" charset="0"/>
              </a:rPr>
            </a:br>
            <a:r>
              <a:rPr lang="en-US" dirty="0" smtClean="0">
                <a:latin typeface="Cambria" panose="02040503050406030204" pitchFamily="18" charset="0"/>
              </a:rPr>
              <a:t/>
            </a:r>
            <a:br>
              <a:rPr lang="en-US" dirty="0" smtClean="0">
                <a:latin typeface="Cambria" panose="02040503050406030204" pitchFamily="18" charset="0"/>
              </a:rPr>
            </a:br>
            <a:r>
              <a:rPr lang="en-US" dirty="0" smtClean="0">
                <a:latin typeface="Cambria" panose="02040503050406030204" pitchFamily="18" charset="0"/>
              </a:rPr>
              <a:t/>
            </a:r>
            <a:br>
              <a:rPr lang="en-US" dirty="0" smtClean="0">
                <a:latin typeface="Cambria" panose="02040503050406030204" pitchFamily="18" charset="0"/>
              </a:rPr>
            </a:br>
            <a:r>
              <a:rPr lang="en-US" dirty="0" smtClean="0">
                <a:latin typeface="Cambria" panose="02040503050406030204" pitchFamily="18" charset="0"/>
              </a:rPr>
              <a:t/>
            </a:r>
            <a:br>
              <a:rPr lang="en-US" dirty="0" smtClean="0">
                <a:latin typeface="Cambria" panose="02040503050406030204" pitchFamily="18" charset="0"/>
              </a:rPr>
            </a:br>
            <a:r>
              <a:rPr lang="en-US" dirty="0">
                <a:latin typeface="Cambria" panose="02040503050406030204" pitchFamily="18" charset="0"/>
              </a:rPr>
              <a:t/>
            </a:r>
            <a:br>
              <a:rPr lang="en-US" dirty="0">
                <a:latin typeface="Cambria" panose="02040503050406030204" pitchFamily="18" charset="0"/>
              </a:rPr>
            </a:br>
            <a:r>
              <a:rPr lang="en-US" dirty="0" smtClean="0">
                <a:latin typeface="Cambria" panose="02040503050406030204" pitchFamily="18" charset="0"/>
              </a:rPr>
              <a:t/>
            </a:r>
            <a:br>
              <a:rPr lang="en-US" dirty="0" smtClean="0">
                <a:latin typeface="Cambria" panose="02040503050406030204" pitchFamily="18" charset="0"/>
              </a:rPr>
            </a:br>
            <a:r>
              <a:rPr lang="en-US" dirty="0" smtClean="0">
                <a:latin typeface="Cambria" panose="02040503050406030204" pitchFamily="18" charset="0"/>
              </a:rPr>
              <a:t/>
            </a:r>
            <a:br>
              <a:rPr lang="en-US" dirty="0" smtClean="0">
                <a:latin typeface="Cambria" panose="02040503050406030204" pitchFamily="18" charset="0"/>
              </a:rPr>
            </a:br>
            <a:r>
              <a:rPr lang="en-US" dirty="0">
                <a:latin typeface="Cambria" panose="02040503050406030204" pitchFamily="18" charset="0"/>
              </a:rPr>
              <a:t/>
            </a:r>
            <a:br>
              <a:rPr lang="en-US" dirty="0">
                <a:latin typeface="Cambria" panose="02040503050406030204" pitchFamily="18" charset="0"/>
              </a:rPr>
            </a:br>
            <a:r>
              <a:rPr lang="en-US" sz="3200" dirty="0" smtClean="0">
                <a:latin typeface="Cambria" panose="02040503050406030204" pitchFamily="18" charset="0"/>
              </a:rPr>
              <a:t>Preparing for Successful Employment  </a:t>
            </a:r>
            <a:br>
              <a:rPr lang="en-US" sz="3200" dirty="0" smtClean="0">
                <a:latin typeface="Cambria" panose="02040503050406030204" pitchFamily="18" charset="0"/>
              </a:rPr>
            </a:br>
            <a:r>
              <a:rPr lang="en-US" sz="3600" dirty="0" smtClean="0">
                <a:latin typeface="Cambria" panose="02040503050406030204" pitchFamily="18" charset="0"/>
              </a:rPr>
              <a:t/>
            </a:r>
            <a:br>
              <a:rPr lang="en-US" sz="3600" dirty="0" smtClean="0">
                <a:latin typeface="Cambria" panose="02040503050406030204" pitchFamily="18" charset="0"/>
              </a:rPr>
            </a:br>
            <a:r>
              <a:rPr lang="en-US" sz="2400" dirty="0" smtClean="0">
                <a:latin typeface="Cambria" panose="02040503050406030204" pitchFamily="18" charset="0"/>
              </a:rPr>
              <a:t>*  Visit VWC and/or DJC </a:t>
            </a:r>
            <a:r>
              <a:rPr lang="en-US" sz="2400" i="1" dirty="0" smtClean="0">
                <a:latin typeface="Cambria" panose="02040503050406030204" pitchFamily="18" charset="0"/>
              </a:rPr>
              <a:t>(resume, job interview, </a:t>
            </a:r>
            <a:r>
              <a:rPr lang="en-US" sz="2400" i="1" dirty="0" err="1" smtClean="0">
                <a:latin typeface="Cambria" panose="02040503050406030204" pitchFamily="18" charset="0"/>
              </a:rPr>
              <a:t>Jobs@UVa</a:t>
            </a:r>
            <a:r>
              <a:rPr lang="en-US" sz="2400" i="1" dirty="0" smtClean="0">
                <a:latin typeface="Cambria" panose="02040503050406030204" pitchFamily="18" charset="0"/>
              </a:rPr>
              <a:t>)</a:t>
            </a:r>
            <a:br>
              <a:rPr lang="en-US" sz="2400" i="1" dirty="0" smtClean="0">
                <a:latin typeface="Cambria" panose="02040503050406030204" pitchFamily="18" charset="0"/>
              </a:rPr>
            </a:br>
            <a:r>
              <a:rPr lang="en-US" sz="2400" i="1" dirty="0">
                <a:latin typeface="Cambria" panose="02040503050406030204" pitchFamily="18" charset="0"/>
              </a:rPr>
              <a:t/>
            </a:r>
            <a:br>
              <a:rPr lang="en-US" sz="2400" i="1" dirty="0">
                <a:latin typeface="Cambria" panose="02040503050406030204" pitchFamily="18" charset="0"/>
              </a:rPr>
            </a:br>
            <a:r>
              <a:rPr lang="en-US" sz="2400" dirty="0" smtClean="0">
                <a:latin typeface="Cambria" panose="02040503050406030204" pitchFamily="18" charset="0"/>
              </a:rPr>
              <a:t>*  Education Opportunities </a:t>
            </a:r>
            <a:r>
              <a:rPr lang="en-US" sz="2400" i="1" dirty="0" smtClean="0">
                <a:latin typeface="Cambria" panose="02040503050406030204" pitchFamily="18" charset="0"/>
              </a:rPr>
              <a:t>(GED, 2- or 4-year colleges, certificate programs, SCPS)</a:t>
            </a:r>
            <a:br>
              <a:rPr lang="en-US" sz="2400" i="1" dirty="0" smtClean="0">
                <a:latin typeface="Cambria" panose="02040503050406030204" pitchFamily="18" charset="0"/>
              </a:rPr>
            </a:br>
            <a:r>
              <a:rPr lang="en-US" sz="2400" dirty="0">
                <a:latin typeface="Cambria" panose="02040503050406030204" pitchFamily="18" charset="0"/>
              </a:rPr>
              <a:t/>
            </a:r>
            <a:br>
              <a:rPr lang="en-US" sz="2400" dirty="0">
                <a:latin typeface="Cambria" panose="02040503050406030204" pitchFamily="18" charset="0"/>
              </a:rPr>
            </a:br>
            <a:r>
              <a:rPr lang="en-US" sz="2400" dirty="0" smtClean="0">
                <a:latin typeface="Cambria" panose="02040503050406030204" pitchFamily="18" charset="0"/>
              </a:rPr>
              <a:t>*  Community Events</a:t>
            </a:r>
            <a:br>
              <a:rPr lang="en-US" sz="2400" dirty="0" smtClean="0">
                <a:latin typeface="Cambria" panose="02040503050406030204" pitchFamily="18" charset="0"/>
              </a:rPr>
            </a:br>
            <a:r>
              <a:rPr lang="en-US" sz="2400" dirty="0">
                <a:latin typeface="Cambria" panose="02040503050406030204" pitchFamily="18" charset="0"/>
              </a:rPr>
              <a:t/>
            </a:r>
            <a:br>
              <a:rPr lang="en-US" sz="2400" dirty="0">
                <a:latin typeface="Cambria" panose="02040503050406030204" pitchFamily="18" charset="0"/>
              </a:rPr>
            </a:br>
            <a:r>
              <a:rPr lang="en-US" sz="2400" dirty="0" smtClean="0">
                <a:latin typeface="Cambria" panose="02040503050406030204" pitchFamily="18" charset="0"/>
              </a:rPr>
              <a:t>*  Networking</a:t>
            </a:r>
            <a:br>
              <a:rPr lang="en-US" sz="2400" dirty="0" smtClean="0">
                <a:latin typeface="Cambria" panose="02040503050406030204" pitchFamily="18" charset="0"/>
              </a:rPr>
            </a:br>
            <a:r>
              <a:rPr lang="en-US" sz="2400" dirty="0">
                <a:latin typeface="Cambria" panose="02040503050406030204" pitchFamily="18" charset="0"/>
              </a:rPr>
              <a:t/>
            </a:r>
            <a:br>
              <a:rPr lang="en-US" sz="2400" dirty="0">
                <a:latin typeface="Cambria" panose="02040503050406030204" pitchFamily="18" charset="0"/>
              </a:rPr>
            </a:br>
            <a:r>
              <a:rPr lang="en-US" sz="2400" dirty="0">
                <a:latin typeface="Cambria" panose="02040503050406030204" pitchFamily="18" charset="0"/>
              </a:rPr>
              <a:t/>
            </a:r>
            <a:br>
              <a:rPr lang="en-US" sz="2400" dirty="0">
                <a:latin typeface="Cambria" panose="02040503050406030204" pitchFamily="18" charset="0"/>
              </a:rPr>
            </a:br>
            <a:r>
              <a:rPr lang="en-US" dirty="0" smtClean="0">
                <a:latin typeface="Cambria" panose="02040503050406030204" pitchFamily="18" charset="0"/>
              </a:rPr>
              <a:t/>
            </a:r>
            <a:br>
              <a:rPr lang="en-US" dirty="0" smtClean="0">
                <a:latin typeface="Cambria" panose="02040503050406030204" pitchFamily="18" charset="0"/>
              </a:rPr>
            </a:br>
            <a:r>
              <a:rPr lang="en-US" dirty="0" smtClean="0">
                <a:latin typeface="Cambria" panose="02040503050406030204" pitchFamily="18" charset="0"/>
              </a:rPr>
              <a:t> </a:t>
            </a:r>
            <a:br>
              <a:rPr lang="en-US" dirty="0" smtClean="0">
                <a:latin typeface="Cambria" panose="02040503050406030204" pitchFamily="18" charset="0"/>
              </a:rPr>
            </a:br>
            <a:r>
              <a:rPr lang="en-US" sz="3600" dirty="0" smtClean="0">
                <a:latin typeface="Cambria" panose="02040503050406030204" pitchFamily="18" charset="0"/>
              </a:rPr>
              <a:t/>
            </a:r>
            <a:br>
              <a:rPr lang="en-US" sz="3600" dirty="0" smtClean="0">
                <a:latin typeface="Cambria" panose="02040503050406030204" pitchFamily="18" charset="0"/>
              </a:rPr>
            </a:br>
            <a:endParaRPr lang="en-US" sz="3600" dirty="0">
              <a:latin typeface="Cambria" panose="02040503050406030204" pitchFamily="18" charset="0"/>
            </a:endParaRPr>
          </a:p>
        </p:txBody>
      </p:sp>
      <p:sp>
        <p:nvSpPr>
          <p:cNvPr id="11" name="TextBox 10"/>
          <p:cNvSpPr txBox="1"/>
          <p:nvPr/>
        </p:nvSpPr>
        <p:spPr>
          <a:xfrm>
            <a:off x="6781800" y="2590800"/>
            <a:ext cx="2057400" cy="369332"/>
          </a:xfrm>
          <a:prstGeom prst="rect">
            <a:avLst/>
          </a:prstGeom>
          <a:noFill/>
        </p:spPr>
        <p:txBody>
          <a:bodyPr wrap="square" rtlCol="0">
            <a:spAutoFit/>
          </a:bodyPr>
          <a:lstStyle/>
          <a:p>
            <a:endParaRPr lang="en-US" dirty="0">
              <a:solidFill>
                <a:srgbClr val="000000"/>
              </a:solidFill>
            </a:endParaRPr>
          </a:p>
        </p:txBody>
      </p:sp>
      <p:sp>
        <p:nvSpPr>
          <p:cNvPr id="12" name="TextBox 11"/>
          <p:cNvSpPr txBox="1"/>
          <p:nvPr/>
        </p:nvSpPr>
        <p:spPr>
          <a:xfrm>
            <a:off x="2057400" y="5638800"/>
            <a:ext cx="5486400" cy="369332"/>
          </a:xfrm>
          <a:prstGeom prst="rect">
            <a:avLst/>
          </a:prstGeom>
          <a:noFill/>
        </p:spPr>
        <p:txBody>
          <a:bodyPr wrap="square" rtlCol="0">
            <a:spAutoFit/>
          </a:bodyPr>
          <a:lstStyle/>
          <a:p>
            <a:endParaRPr lang="en-US" i="1" dirty="0">
              <a:solidFill>
                <a:srgbClr val="000000"/>
              </a:solidFill>
            </a:endParaRPr>
          </a:p>
        </p:txBody>
      </p:sp>
      <p:sp>
        <p:nvSpPr>
          <p:cNvPr id="3" name="Slide Number Placeholder 2"/>
          <p:cNvSpPr>
            <a:spLocks noGrp="1"/>
          </p:cNvSpPr>
          <p:nvPr>
            <p:ph type="sldNum" sz="quarter" idx="12"/>
          </p:nvPr>
        </p:nvSpPr>
        <p:spPr/>
        <p:txBody>
          <a:bodyPr/>
          <a:lstStyle/>
          <a:p>
            <a:fld id="{9550C133-76DB-4B82-8C46-644609DF3754}" type="slidenum">
              <a:rPr lang="en-US" smtClean="0">
                <a:solidFill>
                  <a:srgbClr val="000000"/>
                </a:solidFill>
              </a:rPr>
              <a:pPr/>
              <a:t>6</a:t>
            </a:fld>
            <a:endParaRPr lang="en-US" dirty="0">
              <a:solidFill>
                <a:srgbClr val="000000"/>
              </a:solidFill>
            </a:endParaRPr>
          </a:p>
        </p:txBody>
      </p:sp>
    </p:spTree>
    <p:extLst>
      <p:ext uri="{BB962C8B-B14F-4D97-AF65-F5344CB8AC3E}">
        <p14:creationId xmlns:p14="http://schemas.microsoft.com/office/powerpoint/2010/main" val="557604293"/>
      </p:ext>
    </p:extLst>
  </p:cSld>
  <p:clrMapOvr>
    <a:masterClrMapping/>
  </p:clrMapOvr>
  <p:transition spd="slow">
    <p:wipe dir="r"/>
  </p:transition>
  <p:timing>
    <p:tnLst>
      <p:par>
        <p:cTn id="1" dur="indefinite" restart="never" nodeType="tmRoot"/>
      </p:par>
    </p:tnLst>
  </p:timing>
</p:sld>
</file>

<file path=ppt/theme/theme1.xml><?xml version="1.0" encoding="utf-8"?>
<a:theme xmlns:a="http://schemas.openxmlformats.org/drawingml/2006/main" name="Luncheon Slides Final 2.2.09">
  <a:themeElements>
    <a:clrScheme name="Default Design 15">
      <a:dk1>
        <a:srgbClr val="000000"/>
      </a:dk1>
      <a:lt1>
        <a:srgbClr val="000099"/>
      </a:lt1>
      <a:dk2>
        <a:srgbClr val="000000"/>
      </a:dk2>
      <a:lt2>
        <a:srgbClr val="003366"/>
      </a:lt2>
      <a:accent1>
        <a:srgbClr val="3366CC"/>
      </a:accent1>
      <a:accent2>
        <a:srgbClr val="00B000"/>
      </a:accent2>
      <a:accent3>
        <a:srgbClr val="AAAACA"/>
      </a:accent3>
      <a:accent4>
        <a:srgbClr val="000000"/>
      </a:accent4>
      <a:accent5>
        <a:srgbClr val="ADB8E2"/>
      </a:accent5>
      <a:accent6>
        <a:srgbClr val="009F00"/>
      </a:accent6>
      <a:hlink>
        <a:srgbClr val="FF6600"/>
      </a:hlink>
      <a:folHlink>
        <a:srgbClr val="FFE701"/>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000099"/>
        </a:lt1>
        <a:dk2>
          <a:srgbClr val="CCFFFF"/>
        </a:dk2>
        <a:lt2>
          <a:srgbClr val="003366"/>
        </a:lt2>
        <a:accent1>
          <a:srgbClr val="3366CC"/>
        </a:accent1>
        <a:accent2>
          <a:srgbClr val="00B000"/>
        </a:accent2>
        <a:accent3>
          <a:srgbClr val="AAAACA"/>
        </a:accent3>
        <a:accent4>
          <a:srgbClr val="000000"/>
        </a:accent4>
        <a:accent5>
          <a:srgbClr val="ADB8E2"/>
        </a:accent5>
        <a:accent6>
          <a:srgbClr val="009F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000099"/>
        </a:lt1>
        <a:dk2>
          <a:srgbClr val="000000"/>
        </a:dk2>
        <a:lt2>
          <a:srgbClr val="003366"/>
        </a:lt2>
        <a:accent1>
          <a:srgbClr val="3366CC"/>
        </a:accent1>
        <a:accent2>
          <a:srgbClr val="00B000"/>
        </a:accent2>
        <a:accent3>
          <a:srgbClr val="AAAACA"/>
        </a:accent3>
        <a:accent4>
          <a:srgbClr val="000000"/>
        </a:accent4>
        <a:accent5>
          <a:srgbClr val="ADB8E2"/>
        </a:accent5>
        <a:accent6>
          <a:srgbClr val="009F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Default Design 15">
        <a:dk1>
          <a:srgbClr val="000000"/>
        </a:dk1>
        <a:lt1>
          <a:srgbClr val="000099"/>
        </a:lt1>
        <a:dk2>
          <a:srgbClr val="000000"/>
        </a:dk2>
        <a:lt2>
          <a:srgbClr val="003366"/>
        </a:lt2>
        <a:accent1>
          <a:srgbClr val="3366CC"/>
        </a:accent1>
        <a:accent2>
          <a:srgbClr val="00B000"/>
        </a:accent2>
        <a:accent3>
          <a:srgbClr val="AAAACA"/>
        </a:accent3>
        <a:accent4>
          <a:srgbClr val="000000"/>
        </a:accent4>
        <a:accent5>
          <a:srgbClr val="ADB8E2"/>
        </a:accent5>
        <a:accent6>
          <a:srgbClr val="009F00"/>
        </a:accent6>
        <a:hlink>
          <a:srgbClr val="FF6600"/>
        </a:hlink>
        <a:folHlink>
          <a:srgbClr val="FFE70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1481</TotalTime>
  <Words>449</Words>
  <Application>Microsoft Macintosh PowerPoint</Application>
  <PresentationFormat>On-screen Show (4:3)</PresentationFormat>
  <Paragraphs>68</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Calibri</vt:lpstr>
      <vt:lpstr>Cambria</vt:lpstr>
      <vt:lpstr>Arial</vt:lpstr>
      <vt:lpstr>Luncheon Slides Final 2.2.09</vt:lpstr>
      <vt:lpstr>      Developing the Latino Workforce  Creciendo Juntos / Growing Together   May 14, 2015        </vt:lpstr>
      <vt:lpstr>        U. Va. Statistics  *  U.Va. is recognized as one of the Top 100 Universities awarding doctoral degrees to Latino students. (Hispanic Outlook, 2013).  *  40% of Latino employees at U.Va. are faculty.  *  5.7% of U.Va’s undergraduate student population is Latino (2nd highest minority group represented).  *  As of yesterday, the number of University Staff posted jobs was 180.   *30,000-40,000 applications received last year; approximately 900 University Staff positions filled.    </vt:lpstr>
      <vt:lpstr>            Challenges and Opportunities  *  Education gap  *  Language barriers  *  Stereotypes (desire employment in construction, production, or other blue-collar occupations)   *  Family  *  Fear of failure      </vt:lpstr>
      <vt:lpstr>        Jobs@UVa  *  30,000 applications for 900 positions  *  Postings (salaried FT/PT, wage, temp)  *  Online application process (AskHR, VWC, DJC)  *  Diversity Recruitment Plans  *  Search Committees  *  Minority Underutilization / Affirmative Action  </vt:lpstr>
      <vt:lpstr>          University of Virginia Outreach &amp; Programs   *  Virginia Workforce Center  *  Downtown Job Center (GO Driver, GO Admin)  *  Facilities Apprentice Program  *  Recruiting Events  *  ESL Classes  *  Recruitment Advertising List  *  VCAC  *  Temporary Search Group    </vt:lpstr>
      <vt:lpstr>           Preparing for Successful Employment    *  Visit VWC and/or DJC (resume, job interview, Jobs@UVa)  *  Education Opportunities (GED, 2- or 4-year colleges, certificate programs, SCPS)  *  Community Events  *  Networking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Developing the Latino Workforce  Creciendo Juntos  May 15, 2015        </dc:title>
  <dc:creator>Mercer, Anne (aem2e)</dc:creator>
  <cp:lastModifiedBy>Microsoft Office User</cp:lastModifiedBy>
  <cp:revision>25</cp:revision>
  <cp:lastPrinted>2015-05-13T14:52:23Z</cp:lastPrinted>
  <dcterms:created xsi:type="dcterms:W3CDTF">2015-05-13T21:22:33Z</dcterms:created>
  <dcterms:modified xsi:type="dcterms:W3CDTF">2018-05-07T20:32:48Z</dcterms:modified>
</cp:coreProperties>
</file>